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142"/>
  </p:notesMasterIdLst>
  <p:sldIdLst>
    <p:sldId id="358" r:id="rId2"/>
    <p:sldId id="472" r:id="rId3"/>
    <p:sldId id="481" r:id="rId4"/>
    <p:sldId id="641" r:id="rId5"/>
    <p:sldId id="637" r:id="rId6"/>
    <p:sldId id="621" r:id="rId7"/>
    <p:sldId id="620" r:id="rId8"/>
    <p:sldId id="642" r:id="rId9"/>
    <p:sldId id="643" r:id="rId10"/>
    <p:sldId id="644" r:id="rId11"/>
    <p:sldId id="645" r:id="rId12"/>
    <p:sldId id="646" r:id="rId13"/>
    <p:sldId id="647" r:id="rId14"/>
    <p:sldId id="648" r:id="rId15"/>
    <p:sldId id="650" r:id="rId16"/>
    <p:sldId id="649" r:id="rId17"/>
    <p:sldId id="651" r:id="rId18"/>
    <p:sldId id="653" r:id="rId19"/>
    <p:sldId id="654" r:id="rId20"/>
    <p:sldId id="655" r:id="rId21"/>
    <p:sldId id="656" r:id="rId22"/>
    <p:sldId id="657" r:id="rId23"/>
    <p:sldId id="658" r:id="rId24"/>
    <p:sldId id="659" r:id="rId25"/>
    <p:sldId id="661" r:id="rId26"/>
    <p:sldId id="660" r:id="rId27"/>
    <p:sldId id="662" r:id="rId28"/>
    <p:sldId id="663" r:id="rId29"/>
    <p:sldId id="664" r:id="rId30"/>
    <p:sldId id="665" r:id="rId31"/>
    <p:sldId id="666" r:id="rId32"/>
    <p:sldId id="667" r:id="rId33"/>
    <p:sldId id="670" r:id="rId34"/>
    <p:sldId id="671" r:id="rId35"/>
    <p:sldId id="640" r:id="rId36"/>
    <p:sldId id="636" r:id="rId37"/>
    <p:sldId id="624" r:id="rId38"/>
    <p:sldId id="625" r:id="rId39"/>
    <p:sldId id="672" r:id="rId40"/>
    <p:sldId id="673" r:id="rId41"/>
    <p:sldId id="675" r:id="rId42"/>
    <p:sldId id="676" r:id="rId43"/>
    <p:sldId id="674" r:id="rId44"/>
    <p:sldId id="677" r:id="rId45"/>
    <p:sldId id="678" r:id="rId46"/>
    <p:sldId id="679" r:id="rId47"/>
    <p:sldId id="680" r:id="rId48"/>
    <p:sldId id="681" r:id="rId49"/>
    <p:sldId id="766" r:id="rId50"/>
    <p:sldId id="682" r:id="rId51"/>
    <p:sldId id="683" r:id="rId52"/>
    <p:sldId id="684" r:id="rId53"/>
    <p:sldId id="685" r:id="rId54"/>
    <p:sldId id="686" r:id="rId55"/>
    <p:sldId id="688" r:id="rId56"/>
    <p:sldId id="687" r:id="rId57"/>
    <p:sldId id="689" r:id="rId58"/>
    <p:sldId id="690" r:id="rId59"/>
    <p:sldId id="691" r:id="rId60"/>
    <p:sldId id="692" r:id="rId61"/>
    <p:sldId id="693" r:id="rId62"/>
    <p:sldId id="767" r:id="rId63"/>
    <p:sldId id="694" r:id="rId64"/>
    <p:sldId id="696" r:id="rId65"/>
    <p:sldId id="697" r:id="rId66"/>
    <p:sldId id="698" r:id="rId67"/>
    <p:sldId id="699" r:id="rId68"/>
    <p:sldId id="639" r:id="rId69"/>
    <p:sldId id="635" r:id="rId70"/>
    <p:sldId id="628" r:id="rId71"/>
    <p:sldId id="629" r:id="rId72"/>
    <p:sldId id="704" r:id="rId73"/>
    <p:sldId id="705" r:id="rId74"/>
    <p:sldId id="706" r:id="rId75"/>
    <p:sldId id="708" r:id="rId76"/>
    <p:sldId id="768" r:id="rId77"/>
    <p:sldId id="709" r:id="rId78"/>
    <p:sldId id="711" r:id="rId79"/>
    <p:sldId id="769" r:id="rId80"/>
    <p:sldId id="712" r:id="rId81"/>
    <p:sldId id="710" r:id="rId82"/>
    <p:sldId id="713" r:id="rId83"/>
    <p:sldId id="770" r:id="rId84"/>
    <p:sldId id="775" r:id="rId85"/>
    <p:sldId id="714" r:id="rId86"/>
    <p:sldId id="715" r:id="rId87"/>
    <p:sldId id="716" r:id="rId88"/>
    <p:sldId id="717" r:id="rId89"/>
    <p:sldId id="771" r:id="rId90"/>
    <p:sldId id="718" r:id="rId91"/>
    <p:sldId id="719" r:id="rId92"/>
    <p:sldId id="720" r:id="rId93"/>
    <p:sldId id="722" r:id="rId94"/>
    <p:sldId id="772" r:id="rId95"/>
    <p:sldId id="723" r:id="rId96"/>
    <p:sldId id="724" r:id="rId97"/>
    <p:sldId id="725" r:id="rId98"/>
    <p:sldId id="773" r:id="rId99"/>
    <p:sldId id="726" r:id="rId100"/>
    <p:sldId id="774" r:id="rId101"/>
    <p:sldId id="727" r:id="rId102"/>
    <p:sldId id="728" r:id="rId103"/>
    <p:sldId id="638" r:id="rId104"/>
    <p:sldId id="634" r:id="rId105"/>
    <p:sldId id="632" r:id="rId106"/>
    <p:sldId id="633" r:id="rId107"/>
    <p:sldId id="730" r:id="rId108"/>
    <p:sldId id="731" r:id="rId109"/>
    <p:sldId id="732" r:id="rId110"/>
    <p:sldId id="733" r:id="rId111"/>
    <p:sldId id="734" r:id="rId112"/>
    <p:sldId id="736" r:id="rId113"/>
    <p:sldId id="735" r:id="rId114"/>
    <p:sldId id="737" r:id="rId115"/>
    <p:sldId id="738" r:id="rId116"/>
    <p:sldId id="739" r:id="rId117"/>
    <p:sldId id="776" r:id="rId118"/>
    <p:sldId id="740" r:id="rId119"/>
    <p:sldId id="741" r:id="rId120"/>
    <p:sldId id="742" r:id="rId121"/>
    <p:sldId id="743" r:id="rId122"/>
    <p:sldId id="744" r:id="rId123"/>
    <p:sldId id="746" r:id="rId124"/>
    <p:sldId id="749" r:id="rId125"/>
    <p:sldId id="751" r:id="rId126"/>
    <p:sldId id="750" r:id="rId127"/>
    <p:sldId id="752" r:id="rId128"/>
    <p:sldId id="753" r:id="rId129"/>
    <p:sldId id="754" r:id="rId130"/>
    <p:sldId id="755" r:id="rId131"/>
    <p:sldId id="756" r:id="rId132"/>
    <p:sldId id="758" r:id="rId133"/>
    <p:sldId id="777" r:id="rId134"/>
    <p:sldId id="757" r:id="rId135"/>
    <p:sldId id="759" r:id="rId136"/>
    <p:sldId id="762" r:id="rId137"/>
    <p:sldId id="761" r:id="rId138"/>
    <p:sldId id="763" r:id="rId139"/>
    <p:sldId id="779" r:id="rId140"/>
    <p:sldId id="778" r:id="rId141"/>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77"/>
    <p:restoredTop sz="85185"/>
  </p:normalViewPr>
  <p:slideViewPr>
    <p:cSldViewPr snapToGrid="0" snapToObjects="1">
      <p:cViewPr>
        <p:scale>
          <a:sx n="70" d="100"/>
          <a:sy n="70" d="100"/>
        </p:scale>
        <p:origin x="760" y="4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00" Type="http://schemas.openxmlformats.org/officeDocument/2006/relationships/slide" Target="slides/slide99.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40" Type="http://schemas.openxmlformats.org/officeDocument/2006/relationships/slide" Target="slides/slide139.xml"/><Relationship Id="rId141" Type="http://schemas.openxmlformats.org/officeDocument/2006/relationships/slide" Target="slides/slide140.xml"/><Relationship Id="rId142" Type="http://schemas.openxmlformats.org/officeDocument/2006/relationships/notesMaster" Target="notesMasters/notesMaster1.xml"/><Relationship Id="rId143" Type="http://schemas.openxmlformats.org/officeDocument/2006/relationships/presProps" Target="presProps.xml"/><Relationship Id="rId144" Type="http://schemas.openxmlformats.org/officeDocument/2006/relationships/viewProps" Target="viewProps.xml"/><Relationship Id="rId145" Type="http://schemas.openxmlformats.org/officeDocument/2006/relationships/theme" Target="theme/theme1.xml"/><Relationship Id="rId146"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6/6/19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9.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a:t>
            </a:fld>
            <a:endParaRPr lang="en-US"/>
          </a:p>
        </p:txBody>
      </p:sp>
    </p:spTree>
    <p:extLst>
      <p:ext uri="{BB962C8B-B14F-4D97-AF65-F5344CB8AC3E}">
        <p14:creationId xmlns:p14="http://schemas.microsoft.com/office/powerpoint/2010/main" val="743203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26</a:t>
            </a:fld>
            <a:endParaRPr lang="en-US"/>
          </a:p>
        </p:txBody>
      </p:sp>
    </p:spTree>
    <p:extLst>
      <p:ext uri="{BB962C8B-B14F-4D97-AF65-F5344CB8AC3E}">
        <p14:creationId xmlns:p14="http://schemas.microsoft.com/office/powerpoint/2010/main" val="9429163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65841666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34</a:t>
            </a:fld>
            <a:endParaRPr lang="en-US"/>
          </a:p>
        </p:txBody>
      </p:sp>
    </p:spTree>
    <p:extLst>
      <p:ext uri="{BB962C8B-B14F-4D97-AF65-F5344CB8AC3E}">
        <p14:creationId xmlns:p14="http://schemas.microsoft.com/office/powerpoint/2010/main" val="19811709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205711231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15047258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41</a:t>
            </a:fld>
            <a:endParaRPr lang="en-US"/>
          </a:p>
        </p:txBody>
      </p:sp>
    </p:spTree>
    <p:extLst>
      <p:ext uri="{BB962C8B-B14F-4D97-AF65-F5344CB8AC3E}">
        <p14:creationId xmlns:p14="http://schemas.microsoft.com/office/powerpoint/2010/main" val="69396477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42</a:t>
            </a:fld>
            <a:endParaRPr lang="en-US"/>
          </a:p>
        </p:txBody>
      </p:sp>
    </p:spTree>
    <p:extLst>
      <p:ext uri="{BB962C8B-B14F-4D97-AF65-F5344CB8AC3E}">
        <p14:creationId xmlns:p14="http://schemas.microsoft.com/office/powerpoint/2010/main" val="14116532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1650561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53</a:t>
            </a:fld>
            <a:endParaRPr lang="en-US"/>
          </a:p>
        </p:txBody>
      </p:sp>
    </p:spTree>
    <p:extLst>
      <p:ext uri="{BB962C8B-B14F-4D97-AF65-F5344CB8AC3E}">
        <p14:creationId xmlns:p14="http://schemas.microsoft.com/office/powerpoint/2010/main" val="372738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55</a:t>
            </a:fld>
            <a:endParaRPr lang="en-US"/>
          </a:p>
        </p:txBody>
      </p:sp>
    </p:spTree>
    <p:extLst>
      <p:ext uri="{BB962C8B-B14F-4D97-AF65-F5344CB8AC3E}">
        <p14:creationId xmlns:p14="http://schemas.microsoft.com/office/powerpoint/2010/main" val="13218973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a:t>
            </a:fld>
            <a:endParaRPr lang="en-US"/>
          </a:p>
        </p:txBody>
      </p:sp>
    </p:spTree>
    <p:extLst>
      <p:ext uri="{BB962C8B-B14F-4D97-AF65-F5344CB8AC3E}">
        <p14:creationId xmlns:p14="http://schemas.microsoft.com/office/powerpoint/2010/main" val="134101010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63</a:t>
            </a:fld>
            <a:endParaRPr lang="en-US"/>
          </a:p>
        </p:txBody>
      </p:sp>
    </p:spTree>
    <p:extLst>
      <p:ext uri="{BB962C8B-B14F-4D97-AF65-F5344CB8AC3E}">
        <p14:creationId xmlns:p14="http://schemas.microsoft.com/office/powerpoint/2010/main" val="121520914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68</a:t>
            </a:fld>
            <a:endParaRPr lang="en-US"/>
          </a:p>
        </p:txBody>
      </p:sp>
    </p:spTree>
    <p:extLst>
      <p:ext uri="{BB962C8B-B14F-4D97-AF65-F5344CB8AC3E}">
        <p14:creationId xmlns:p14="http://schemas.microsoft.com/office/powerpoint/2010/main" val="199341511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70</a:t>
            </a:fld>
            <a:endParaRPr lang="en-US"/>
          </a:p>
        </p:txBody>
      </p:sp>
    </p:spTree>
    <p:extLst>
      <p:ext uri="{BB962C8B-B14F-4D97-AF65-F5344CB8AC3E}">
        <p14:creationId xmlns:p14="http://schemas.microsoft.com/office/powerpoint/2010/main" val="192891728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74</a:t>
            </a:fld>
            <a:endParaRPr lang="en-US"/>
          </a:p>
        </p:txBody>
      </p:sp>
    </p:spTree>
    <p:extLst>
      <p:ext uri="{BB962C8B-B14F-4D97-AF65-F5344CB8AC3E}">
        <p14:creationId xmlns:p14="http://schemas.microsoft.com/office/powerpoint/2010/main" val="207105400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75</a:t>
            </a:fld>
            <a:endParaRPr lang="en-US"/>
          </a:p>
        </p:txBody>
      </p:sp>
    </p:spTree>
    <p:extLst>
      <p:ext uri="{BB962C8B-B14F-4D97-AF65-F5344CB8AC3E}">
        <p14:creationId xmlns:p14="http://schemas.microsoft.com/office/powerpoint/2010/main" val="13744103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82</a:t>
            </a:fld>
            <a:endParaRPr lang="en-US"/>
          </a:p>
        </p:txBody>
      </p:sp>
    </p:spTree>
    <p:extLst>
      <p:ext uri="{BB962C8B-B14F-4D97-AF65-F5344CB8AC3E}">
        <p14:creationId xmlns:p14="http://schemas.microsoft.com/office/powerpoint/2010/main" val="2328901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87</a:t>
            </a:fld>
            <a:endParaRPr lang="en-US"/>
          </a:p>
        </p:txBody>
      </p:sp>
    </p:spTree>
    <p:extLst>
      <p:ext uri="{BB962C8B-B14F-4D97-AF65-F5344CB8AC3E}">
        <p14:creationId xmlns:p14="http://schemas.microsoft.com/office/powerpoint/2010/main" val="122365663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92</a:t>
            </a:fld>
            <a:endParaRPr lang="en-US"/>
          </a:p>
        </p:txBody>
      </p:sp>
    </p:spTree>
    <p:extLst>
      <p:ext uri="{BB962C8B-B14F-4D97-AF65-F5344CB8AC3E}">
        <p14:creationId xmlns:p14="http://schemas.microsoft.com/office/powerpoint/2010/main" val="10303649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99</a:t>
            </a:fld>
            <a:endParaRPr lang="en-US"/>
          </a:p>
        </p:txBody>
      </p:sp>
    </p:spTree>
    <p:extLst>
      <p:ext uri="{BB962C8B-B14F-4D97-AF65-F5344CB8AC3E}">
        <p14:creationId xmlns:p14="http://schemas.microsoft.com/office/powerpoint/2010/main" val="58646900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100</a:t>
            </a:fld>
            <a:endParaRPr lang="en-US"/>
          </a:p>
        </p:txBody>
      </p:sp>
    </p:spTree>
    <p:extLst>
      <p:ext uri="{BB962C8B-B14F-4D97-AF65-F5344CB8AC3E}">
        <p14:creationId xmlns:p14="http://schemas.microsoft.com/office/powerpoint/2010/main" val="10744631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a:t>
            </a:fld>
            <a:endParaRPr lang="en-US"/>
          </a:p>
        </p:txBody>
      </p:sp>
    </p:spTree>
    <p:extLst>
      <p:ext uri="{BB962C8B-B14F-4D97-AF65-F5344CB8AC3E}">
        <p14:creationId xmlns:p14="http://schemas.microsoft.com/office/powerpoint/2010/main" val="184064410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102</a:t>
            </a:fld>
            <a:endParaRPr lang="en-US"/>
          </a:p>
        </p:txBody>
      </p:sp>
    </p:spTree>
    <p:extLst>
      <p:ext uri="{BB962C8B-B14F-4D97-AF65-F5344CB8AC3E}">
        <p14:creationId xmlns:p14="http://schemas.microsoft.com/office/powerpoint/2010/main" val="126500630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103</a:t>
            </a:fld>
            <a:endParaRPr lang="en-US"/>
          </a:p>
        </p:txBody>
      </p:sp>
    </p:spTree>
    <p:extLst>
      <p:ext uri="{BB962C8B-B14F-4D97-AF65-F5344CB8AC3E}">
        <p14:creationId xmlns:p14="http://schemas.microsoft.com/office/powerpoint/2010/main" val="12631506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105</a:t>
            </a:fld>
            <a:endParaRPr lang="en-US"/>
          </a:p>
        </p:txBody>
      </p:sp>
    </p:spTree>
    <p:extLst>
      <p:ext uri="{BB962C8B-B14F-4D97-AF65-F5344CB8AC3E}">
        <p14:creationId xmlns:p14="http://schemas.microsoft.com/office/powerpoint/2010/main" val="876596716"/>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111</a:t>
            </a:fld>
            <a:endParaRPr lang="en-US"/>
          </a:p>
        </p:txBody>
      </p:sp>
    </p:spTree>
    <p:extLst>
      <p:ext uri="{BB962C8B-B14F-4D97-AF65-F5344CB8AC3E}">
        <p14:creationId xmlns:p14="http://schemas.microsoft.com/office/powerpoint/2010/main" val="176531531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113</a:t>
            </a:fld>
            <a:endParaRPr lang="en-US"/>
          </a:p>
        </p:txBody>
      </p:sp>
    </p:spTree>
    <p:extLst>
      <p:ext uri="{BB962C8B-B14F-4D97-AF65-F5344CB8AC3E}">
        <p14:creationId xmlns:p14="http://schemas.microsoft.com/office/powerpoint/2010/main" val="1016400603"/>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119</a:t>
            </a:fld>
            <a:endParaRPr lang="en-US"/>
          </a:p>
        </p:txBody>
      </p:sp>
    </p:spTree>
    <p:extLst>
      <p:ext uri="{BB962C8B-B14F-4D97-AF65-F5344CB8AC3E}">
        <p14:creationId xmlns:p14="http://schemas.microsoft.com/office/powerpoint/2010/main" val="95602062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125</a:t>
            </a:fld>
            <a:endParaRPr lang="en-US"/>
          </a:p>
        </p:txBody>
      </p:sp>
    </p:spTree>
    <p:extLst>
      <p:ext uri="{BB962C8B-B14F-4D97-AF65-F5344CB8AC3E}">
        <p14:creationId xmlns:p14="http://schemas.microsoft.com/office/powerpoint/2010/main" val="71790419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a:t>
            </a:fld>
            <a:endParaRPr lang="en-US"/>
          </a:p>
        </p:txBody>
      </p:sp>
    </p:spTree>
    <p:extLst>
      <p:ext uri="{BB962C8B-B14F-4D97-AF65-F5344CB8AC3E}">
        <p14:creationId xmlns:p14="http://schemas.microsoft.com/office/powerpoint/2010/main" val="5231473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a:t>
            </a:fld>
            <a:endParaRPr lang="en-US"/>
          </a:p>
        </p:txBody>
      </p:sp>
    </p:spTree>
    <p:extLst>
      <p:ext uri="{BB962C8B-B14F-4D97-AF65-F5344CB8AC3E}">
        <p14:creationId xmlns:p14="http://schemas.microsoft.com/office/powerpoint/2010/main" val="1436917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15</a:t>
            </a:fld>
            <a:endParaRPr lang="en-US"/>
          </a:p>
        </p:txBody>
      </p:sp>
    </p:spTree>
    <p:extLst>
      <p:ext uri="{BB962C8B-B14F-4D97-AF65-F5344CB8AC3E}">
        <p14:creationId xmlns:p14="http://schemas.microsoft.com/office/powerpoint/2010/main" val="18346335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18</a:t>
            </a:fld>
            <a:endParaRPr lang="en-US"/>
          </a:p>
        </p:txBody>
      </p:sp>
    </p:spTree>
    <p:extLst>
      <p:ext uri="{BB962C8B-B14F-4D97-AF65-F5344CB8AC3E}">
        <p14:creationId xmlns:p14="http://schemas.microsoft.com/office/powerpoint/2010/main" val="20319248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20</a:t>
            </a:fld>
            <a:endParaRPr lang="en-US"/>
          </a:p>
        </p:txBody>
      </p:sp>
    </p:spTree>
    <p:extLst>
      <p:ext uri="{BB962C8B-B14F-4D97-AF65-F5344CB8AC3E}">
        <p14:creationId xmlns:p14="http://schemas.microsoft.com/office/powerpoint/2010/main" val="136799603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12032839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6/6/19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6/6/19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6/6/19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6/6/19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6/6/19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6/6/19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6/6/19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6/6/19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 Id="rId3" Type="http://schemas.openxmlformats.org/officeDocument/2006/relationships/image" Target="../media/image23.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 Id="rId3" Type="http://schemas.openxmlformats.org/officeDocument/2006/relationships/image" Target="../media/image24.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 Id="rId3" Type="http://schemas.openxmlformats.org/officeDocument/2006/relationships/image" Target="../media/image25.png"/></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 Id="rId3" Type="http://schemas.openxmlformats.org/officeDocument/2006/relationships/image" Target="../media/image26.png"/></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 Id="rId3" Type="http://schemas.openxmlformats.org/officeDocument/2006/relationships/image" Target="../media/image2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 Id="rId3" Type="http://schemas.openxmlformats.org/officeDocument/2006/relationships/image" Target="../media/image28.pn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9.png"/></Relationships>
</file>

<file path=ppt/slides/_rels/slide1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1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image" Target="../media/image1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 Id="rId3" Type="http://schemas.openxmlformats.org/officeDocument/2006/relationships/image" Target="../media/image12.pn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14.pn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17.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18.png"/></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19.png"/></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20.png"/></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 Id="rId3" Type="http://schemas.openxmlformats.org/officeDocument/2006/relationships/image" Target="../media/image21.png"/></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txBox="1">
            <a:spLocks/>
          </p:cNvSpPr>
          <p:nvPr/>
        </p:nvSpPr>
        <p:spPr>
          <a:xfrm>
            <a:off x="1100051" y="2021305"/>
            <a:ext cx="10058400" cy="1060018"/>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s-ES" sz="5800" dirty="0" smtClean="0"/>
              <a:t>Tópicos Especiales</a:t>
            </a:r>
            <a:endParaRPr lang="en-US" sz="7100" dirty="0"/>
          </a:p>
        </p:txBody>
      </p:sp>
      <p:sp>
        <p:nvSpPr>
          <p:cNvPr id="4" name="Subtítulo 2"/>
          <p:cNvSpPr txBox="1">
            <a:spLocks/>
          </p:cNvSpPr>
          <p:nvPr/>
        </p:nvSpPr>
        <p:spPr>
          <a:xfrm>
            <a:off x="956518" y="4691811"/>
            <a:ext cx="10058400" cy="114300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400" dirty="0" smtClean="0">
                <a:solidFill>
                  <a:schemeClr val="tx1"/>
                </a:solidFill>
              </a:rPr>
              <a:t>Escuela Politécnica Nacional</a:t>
            </a:r>
          </a:p>
          <a:p>
            <a:r>
              <a:rPr lang="es-ES" sz="2400" dirty="0" smtClean="0">
                <a:solidFill>
                  <a:schemeClr val="tx1"/>
                </a:solidFill>
              </a:rPr>
              <a:t>Programa de Maestría</a:t>
            </a:r>
            <a:endParaRPr lang="en-US" sz="2400" dirty="0">
              <a:solidFill>
                <a:schemeClr val="tx1"/>
              </a:solidFill>
            </a:endParaRPr>
          </a:p>
        </p:txBody>
      </p:sp>
      <p:sp>
        <p:nvSpPr>
          <p:cNvPr id="6" name="Subtítulo 2"/>
          <p:cNvSpPr txBox="1">
            <a:spLocks/>
          </p:cNvSpPr>
          <p:nvPr/>
        </p:nvSpPr>
        <p:spPr>
          <a:xfrm>
            <a:off x="956518" y="3761015"/>
            <a:ext cx="10058400" cy="45890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2800" b="1" dirty="0" smtClean="0">
                <a:solidFill>
                  <a:schemeClr val="tx1"/>
                </a:solidFill>
              </a:rPr>
              <a:t>Lorena </a:t>
            </a:r>
            <a:r>
              <a:rPr lang="en-US" sz="2800" b="1" dirty="0" err="1" smtClean="0">
                <a:solidFill>
                  <a:schemeClr val="tx1"/>
                </a:solidFill>
              </a:rPr>
              <a:t>recalde</a:t>
            </a:r>
            <a:r>
              <a:rPr lang="en-US" sz="2800" b="1" dirty="0" smtClean="0">
                <a:solidFill>
                  <a:schemeClr val="tx1"/>
                </a:solidFill>
              </a:rPr>
              <a:t> </a:t>
            </a:r>
            <a:r>
              <a:rPr lang="en-US" sz="2800" b="1" cap="none" dirty="0" smtClean="0">
                <a:solidFill>
                  <a:schemeClr val="tx1"/>
                </a:solidFill>
              </a:rPr>
              <a:t>Ph.D.</a:t>
            </a:r>
            <a:endParaRPr lang="en-US" sz="2800" b="1" dirty="0">
              <a:solidFill>
                <a:schemeClr val="tx1"/>
              </a:solidFill>
            </a:endParaRPr>
          </a:p>
        </p:txBody>
      </p:sp>
      <p:sp>
        <p:nvSpPr>
          <p:cNvPr id="7" name="Subtítulo 2"/>
          <p:cNvSpPr txBox="1">
            <a:spLocks/>
          </p:cNvSpPr>
          <p:nvPr/>
        </p:nvSpPr>
        <p:spPr>
          <a:xfrm>
            <a:off x="956518" y="5834811"/>
            <a:ext cx="2734333" cy="4718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solidFill>
                  <a:schemeClr val="tx1"/>
                </a:solidFill>
              </a:rPr>
              <a:t>2019-A</a:t>
            </a:r>
            <a:endParaRPr lang="en-US" dirty="0">
              <a:solidFill>
                <a:schemeClr val="tx1"/>
              </a:solidFill>
            </a:endParaRPr>
          </a:p>
        </p:txBody>
      </p:sp>
    </p:spTree>
    <p:extLst>
      <p:ext uri="{BB962C8B-B14F-4D97-AF65-F5344CB8AC3E}">
        <p14:creationId xmlns:p14="http://schemas.microsoft.com/office/powerpoint/2010/main" val="741299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a:t>
            </a:fld>
            <a:endParaRPr lang="en-US" sz="1600" dirty="0"/>
          </a:p>
        </p:txBody>
      </p:sp>
      <p:sp>
        <p:nvSpPr>
          <p:cNvPr id="6" name="Título 1"/>
          <p:cNvSpPr txBox="1">
            <a:spLocks/>
          </p:cNvSpPr>
          <p:nvPr/>
        </p:nvSpPr>
        <p:spPr>
          <a:xfrm>
            <a:off x="700505" y="777720"/>
            <a:ext cx="3749041" cy="30444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Resource Management: Big Picture</a:t>
            </a:r>
            <a:endParaRPr lang="en-US" sz="4300" dirty="0"/>
          </a:p>
        </p:txBody>
      </p:sp>
      <p:pic>
        <p:nvPicPr>
          <p:cNvPr id="3" name="Imagen 2"/>
          <p:cNvPicPr>
            <a:picLocks noChangeAspect="1"/>
          </p:cNvPicPr>
          <p:nvPr/>
        </p:nvPicPr>
        <p:blipFill>
          <a:blip r:embed="rId3"/>
          <a:stretch>
            <a:fillRect/>
          </a:stretch>
        </p:blipFill>
        <p:spPr>
          <a:xfrm>
            <a:off x="4449546" y="-64622"/>
            <a:ext cx="7608876" cy="6858000"/>
          </a:xfrm>
          <a:prstGeom prst="rect">
            <a:avLst/>
          </a:prstGeom>
        </p:spPr>
      </p:pic>
    </p:spTree>
    <p:extLst>
      <p:ext uri="{BB962C8B-B14F-4D97-AF65-F5344CB8AC3E}">
        <p14:creationId xmlns:p14="http://schemas.microsoft.com/office/powerpoint/2010/main" val="740531008"/>
      </p:ext>
    </p:extLst>
  </p:cSld>
  <p:clrMapOvr>
    <a:masterClrMapping/>
  </p:clrMapOvr>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100</a:t>
            </a:fld>
            <a:endParaRPr lang="en-US" sz="1600" dirty="0"/>
          </a:p>
        </p:txBody>
      </p:sp>
      <p:sp>
        <p:nvSpPr>
          <p:cNvPr id="6" name="Título 1"/>
          <p:cNvSpPr txBox="1">
            <a:spLocks/>
          </p:cNvSpPr>
          <p:nvPr/>
        </p:nvSpPr>
        <p:spPr>
          <a:xfrm>
            <a:off x="463163" y="590089"/>
            <a:ext cx="7821301" cy="1293575"/>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400" dirty="0"/>
              <a:t>Managing Stakeholder Engagement</a:t>
            </a:r>
          </a:p>
        </p:txBody>
      </p:sp>
      <p:pic>
        <p:nvPicPr>
          <p:cNvPr id="3" name="Imagen 2"/>
          <p:cNvPicPr>
            <a:picLocks noChangeAspect="1"/>
          </p:cNvPicPr>
          <p:nvPr/>
        </p:nvPicPr>
        <p:blipFill>
          <a:blip r:embed="rId3"/>
          <a:stretch>
            <a:fillRect/>
          </a:stretch>
        </p:blipFill>
        <p:spPr>
          <a:xfrm>
            <a:off x="1384981" y="1883664"/>
            <a:ext cx="10045019" cy="3657600"/>
          </a:xfrm>
          <a:prstGeom prst="rect">
            <a:avLst/>
          </a:prstGeom>
        </p:spPr>
      </p:pic>
    </p:spTree>
    <p:extLst>
      <p:ext uri="{BB962C8B-B14F-4D97-AF65-F5344CB8AC3E}">
        <p14:creationId xmlns:p14="http://schemas.microsoft.com/office/powerpoint/2010/main" val="814815890"/>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Monitoring Stakeholder Engagement</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El proceso de participación de las partes interesadas en el monitoreo "supervisa" la participación de las partes interesadas para ver cómo va. </a:t>
            </a:r>
            <a:endParaRPr lang="es-ES_tradnl" sz="2400" dirty="0" smtClean="0"/>
          </a:p>
          <a:p>
            <a:pPr>
              <a:spcBef>
                <a:spcPts val="500"/>
              </a:spcBef>
              <a:spcAft>
                <a:spcPts val="300"/>
              </a:spcAft>
              <a:buClr>
                <a:schemeClr val="accent2"/>
              </a:buClr>
              <a:buFont typeface="Wingdings" charset="2"/>
              <a:buChar char="v"/>
            </a:pPr>
            <a:r>
              <a:rPr lang="es-ES_tradnl" sz="2400" dirty="0" smtClean="0"/>
              <a:t>Para </a:t>
            </a:r>
            <a:r>
              <a:rPr lang="es-ES_tradnl" sz="2400" dirty="0"/>
              <a:t>mantenerlo en marcha, la información se distribuye entre los interesados y se modifican las estrategias y los planes de participación. </a:t>
            </a:r>
            <a:endParaRPr lang="es-ES_tradnl" sz="2400" dirty="0" smtClean="0"/>
          </a:p>
          <a:p>
            <a:pPr>
              <a:spcBef>
                <a:spcPts val="500"/>
              </a:spcBef>
              <a:spcAft>
                <a:spcPts val="300"/>
              </a:spcAft>
              <a:buClr>
                <a:schemeClr val="accent2"/>
              </a:buClr>
              <a:buFont typeface="Wingdings" charset="2"/>
              <a:buChar char="v"/>
            </a:pPr>
            <a:r>
              <a:rPr lang="es-ES_tradnl" sz="2400" dirty="0" smtClean="0"/>
              <a:t>Al </a:t>
            </a:r>
            <a:r>
              <a:rPr lang="es-ES_tradnl" sz="2400" dirty="0"/>
              <a:t>igual que un proceso típico de monitoreo y control, su entrada principal son los datos de rendimiento del trabajo y la información principal del rendimiento del trabajo. </a:t>
            </a:r>
            <a:endParaRPr lang="es-ES_tradnl" sz="2400" dirty="0" smtClean="0"/>
          </a:p>
          <a:p>
            <a:pPr>
              <a:spcBef>
                <a:spcPts val="500"/>
              </a:spcBef>
              <a:spcAft>
                <a:spcPts val="300"/>
              </a:spcAft>
              <a:buClr>
                <a:schemeClr val="accent2"/>
              </a:buClr>
              <a:buFont typeface="Wingdings" charset="2"/>
              <a:buChar char="v"/>
            </a:pPr>
            <a:r>
              <a:rPr lang="es-ES_tradnl" sz="2400" dirty="0" smtClean="0"/>
              <a:t>La </a:t>
            </a:r>
            <a:r>
              <a:rPr lang="es-ES_tradnl" sz="2400" dirty="0"/>
              <a:t>Tabla 8-7 presenta el proceso de participación de los participantes en el monitoreo en términos de la entrada, las herramientas y técnicas y la salida.</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101</a:t>
            </a:fld>
            <a:endParaRPr lang="en-US" sz="1600"/>
          </a:p>
        </p:txBody>
      </p:sp>
    </p:spTree>
    <p:extLst>
      <p:ext uri="{BB962C8B-B14F-4D97-AF65-F5344CB8AC3E}">
        <p14:creationId xmlns:p14="http://schemas.microsoft.com/office/powerpoint/2010/main" val="668051908"/>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102</a:t>
            </a:fld>
            <a:endParaRPr lang="en-US" sz="1600" dirty="0"/>
          </a:p>
        </p:txBody>
      </p:sp>
      <p:sp>
        <p:nvSpPr>
          <p:cNvPr id="6" name="Título 1"/>
          <p:cNvSpPr txBox="1">
            <a:spLocks/>
          </p:cNvSpPr>
          <p:nvPr/>
        </p:nvSpPr>
        <p:spPr>
          <a:xfrm>
            <a:off x="463163" y="590089"/>
            <a:ext cx="3231013"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2400" dirty="0"/>
              <a:t>Monitoring Stakeholder Engagement</a:t>
            </a:r>
            <a:endParaRPr lang="en-US" sz="4300" dirty="0"/>
          </a:p>
        </p:txBody>
      </p:sp>
      <p:pic>
        <p:nvPicPr>
          <p:cNvPr id="3" name="Imagen 2"/>
          <p:cNvPicPr>
            <a:picLocks noChangeAspect="1"/>
          </p:cNvPicPr>
          <p:nvPr/>
        </p:nvPicPr>
        <p:blipFill>
          <a:blip r:embed="rId3"/>
          <a:stretch>
            <a:fillRect/>
          </a:stretch>
        </p:blipFill>
        <p:spPr>
          <a:xfrm>
            <a:off x="3694176" y="133503"/>
            <a:ext cx="6324843" cy="6497653"/>
          </a:xfrm>
          <a:prstGeom prst="rect">
            <a:avLst/>
          </a:prstGeom>
        </p:spPr>
      </p:pic>
    </p:spTree>
    <p:extLst>
      <p:ext uri="{BB962C8B-B14F-4D97-AF65-F5344CB8AC3E}">
        <p14:creationId xmlns:p14="http://schemas.microsoft.com/office/powerpoint/2010/main" val="1132401088"/>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103</a:t>
            </a:fld>
            <a:endParaRPr lang="en-US" sz="1600" dirty="0"/>
          </a:p>
        </p:txBody>
      </p:sp>
      <p:sp>
        <p:nvSpPr>
          <p:cNvPr id="8" name="Título 1"/>
          <p:cNvSpPr txBox="1">
            <a:spLocks/>
          </p:cNvSpPr>
          <p:nvPr/>
        </p:nvSpPr>
        <p:spPr>
          <a:xfrm>
            <a:off x="829931" y="536632"/>
            <a:ext cx="10325749" cy="185487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2</a:t>
            </a:r>
            <a:r>
              <a:rPr lang="es-ES" sz="4400" dirty="0" smtClean="0"/>
              <a:t>, Ch3 </a:t>
            </a:r>
          </a:p>
          <a:p>
            <a:pPr fontAlgn="b"/>
            <a:r>
              <a:rPr lang="es-ES_tradnl" sz="4400" dirty="0" err="1">
                <a:solidFill>
                  <a:srgbClr val="000000"/>
                </a:solidFill>
                <a:latin typeface="Calibri" charset="0"/>
              </a:rPr>
              <a:t>Cost</a:t>
            </a:r>
            <a:r>
              <a:rPr lang="es-ES_tradnl" sz="4400" dirty="0">
                <a:solidFill>
                  <a:srgbClr val="000000"/>
                </a:solidFill>
                <a:latin typeface="Calibri" charset="0"/>
              </a:rPr>
              <a:t>, </a:t>
            </a:r>
            <a:r>
              <a:rPr lang="es-ES_tradnl" sz="4400" dirty="0" err="1">
                <a:solidFill>
                  <a:srgbClr val="000000"/>
                </a:solidFill>
                <a:latin typeface="Calibri" charset="0"/>
              </a:rPr>
              <a:t>Stakeholders</a:t>
            </a:r>
            <a:r>
              <a:rPr lang="es-ES_tradnl" sz="4400" dirty="0">
                <a:solidFill>
                  <a:srgbClr val="000000"/>
                </a:solidFill>
                <a:latin typeface="Calibri" charset="0"/>
              </a:rPr>
              <a:t>, and </a:t>
            </a:r>
            <a:r>
              <a:rPr lang="es-ES_tradnl" sz="4400" dirty="0" err="1">
                <a:solidFill>
                  <a:srgbClr val="000000"/>
                </a:solidFill>
                <a:latin typeface="Calibri" charset="0"/>
              </a:rPr>
              <a:t>Communication</a:t>
            </a:r>
            <a:r>
              <a:rPr lang="es-ES_tradnl" sz="4400" dirty="0">
                <a:solidFill>
                  <a:srgbClr val="000000"/>
                </a:solidFill>
                <a:latin typeface="Calibri" charset="0"/>
              </a:rPr>
              <a:t> </a:t>
            </a:r>
          </a:p>
        </p:txBody>
      </p:sp>
      <p:graphicFrame>
        <p:nvGraphicFramePr>
          <p:cNvPr id="3" name="Tabla 2"/>
          <p:cNvGraphicFramePr>
            <a:graphicFrameLocks noGrp="1"/>
          </p:cNvGraphicFramePr>
          <p:nvPr>
            <p:extLst>
              <p:ext uri="{D42A27DB-BD31-4B8C-83A1-F6EECF244321}">
                <p14:modId xmlns:p14="http://schemas.microsoft.com/office/powerpoint/2010/main" val="1063282814"/>
              </p:ext>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s-ES_tradnl" sz="2400" b="0" i="0" u="none" strike="noStrike" dirty="0" err="1" smtClean="0">
                          <a:solidFill>
                            <a:srgbClr val="000000"/>
                          </a:solidFill>
                          <a:effectLst/>
                          <a:latin typeface="Calibri" charset="0"/>
                        </a:rPr>
                        <a:t>Scope</a:t>
                      </a:r>
                      <a:r>
                        <a:rPr lang="es-ES_tradnl" sz="2400" b="0" i="0" u="none" strike="noStrike" dirty="0" smtClean="0">
                          <a:solidFill>
                            <a:srgbClr val="000000"/>
                          </a:solidFill>
                          <a:effectLst/>
                          <a:latin typeface="Calibri" charset="0"/>
                        </a:rPr>
                        <a:t>, Schedule, and </a:t>
                      </a:r>
                      <a:r>
                        <a:rPr lang="es-ES_tradnl" sz="2400" b="0" i="0" u="none" strike="noStrike" dirty="0" err="1" smtClean="0">
                          <a:solidFill>
                            <a:srgbClr val="000000"/>
                          </a:solidFill>
                          <a:effectLst/>
                          <a:latin typeface="Calibri" charset="0"/>
                        </a:rPr>
                        <a:t>Resources</a:t>
                      </a:r>
                      <a:r>
                        <a:rPr lang="es-ES_tradnl" sz="2400" b="0" i="0" u="none" strike="noStrike" dirty="0" smtClean="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smtClean="0">
                          <a:solidFill>
                            <a:srgbClr val="000000"/>
                          </a:solidFill>
                          <a:effectLst/>
                          <a:latin typeface="Calibri" charset="0"/>
                        </a:rPr>
                        <a:t>Project </a:t>
                      </a:r>
                      <a:r>
                        <a:rPr lang="es-ES_tradnl" sz="2400" b="0" i="0" u="none" strike="noStrike" dirty="0" err="1" smtClean="0">
                          <a:solidFill>
                            <a:srgbClr val="000000"/>
                          </a:solidFill>
                          <a:effectLst/>
                          <a:latin typeface="Calibri" charset="0"/>
                        </a:rPr>
                        <a:t>Resource</a:t>
                      </a:r>
                      <a:r>
                        <a:rPr lang="es-ES_tradnl" sz="2400" b="0" i="0" u="none" strike="noStrike" dirty="0" smtClean="0">
                          <a:solidFill>
                            <a:srgbClr val="000000"/>
                          </a:solidFill>
                          <a:effectLst/>
                          <a:latin typeface="Calibri" charset="0"/>
                        </a:rPr>
                        <a:t> Management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smtClean="0">
                          <a:solidFill>
                            <a:srgbClr val="000000"/>
                          </a:solidFill>
                          <a:effectLst/>
                          <a:latin typeface="Calibri" charset="0"/>
                        </a:rPr>
                        <a:t>Project </a:t>
                      </a:r>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Management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err="1" smtClean="0">
                          <a:solidFill>
                            <a:srgbClr val="000000"/>
                          </a:solidFill>
                          <a:effectLst/>
                          <a:latin typeface="Calibri" charset="0"/>
                        </a:rPr>
                        <a:t>Managing</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the</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1" i="0" u="none" strike="noStrike" dirty="0" smtClean="0">
                          <a:solidFill>
                            <a:srgbClr val="FF0000"/>
                          </a:solidFill>
                          <a:effectLst/>
                          <a:latin typeface="Calibri" charset="0"/>
                        </a:rPr>
                        <a:t>Project </a:t>
                      </a:r>
                      <a:r>
                        <a:rPr lang="es-ES_tradnl" sz="2400" b="1" i="0" u="none" strike="noStrike" dirty="0" err="1" smtClean="0">
                          <a:solidFill>
                            <a:srgbClr val="FF0000"/>
                          </a:solidFill>
                          <a:effectLst/>
                          <a:latin typeface="Calibri" charset="0"/>
                        </a:rPr>
                        <a:t>Communication</a:t>
                      </a:r>
                      <a:r>
                        <a:rPr lang="es-ES_tradnl" sz="2400" b="1" i="0" u="none" strike="noStrike" dirty="0" smtClean="0">
                          <a:solidFill>
                            <a:srgbClr val="FF0000"/>
                          </a:solidFill>
                          <a:effectLst/>
                          <a:latin typeface="Calibri" charset="0"/>
                        </a:rPr>
                        <a:t> Management </a:t>
                      </a:r>
                      <a:endParaRPr lang="es-ES_tradnl" sz="2400" b="1" i="0" u="none" strike="noStrike" dirty="0">
                        <a:solidFill>
                          <a:srgbClr val="FF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557609624"/>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chemeClr val="tx1"/>
                </a:solidFill>
                <a:latin typeface="Calibri" charset="0"/>
              </a:rPr>
              <a:t>Project </a:t>
            </a:r>
            <a:r>
              <a:rPr lang="es-ES_tradnl" sz="4400" dirty="0" err="1">
                <a:solidFill>
                  <a:schemeClr val="tx1"/>
                </a:solidFill>
                <a:latin typeface="Calibri" charset="0"/>
              </a:rPr>
              <a:t>Communication</a:t>
            </a:r>
            <a:r>
              <a:rPr lang="es-ES_tradnl" sz="4400" dirty="0">
                <a:solidFill>
                  <a:schemeClr val="tx1"/>
                </a:solidFill>
                <a:latin typeface="Calibri" charset="0"/>
              </a:rPr>
              <a:t> Management </a:t>
            </a:r>
          </a:p>
        </p:txBody>
      </p:sp>
    </p:spTree>
    <p:extLst>
      <p:ext uri="{BB962C8B-B14F-4D97-AF65-F5344CB8AC3E}">
        <p14:creationId xmlns:p14="http://schemas.microsoft.com/office/powerpoint/2010/main" val="893138753"/>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105</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300" dirty="0" smtClean="0"/>
              <a:t>Objetivos del tema</a:t>
            </a:r>
            <a:endParaRPr lang="en-US" sz="4300" dirty="0"/>
          </a:p>
        </p:txBody>
      </p:sp>
      <p:sp>
        <p:nvSpPr>
          <p:cNvPr id="7" name="Marcador de contenido 2"/>
          <p:cNvSpPr txBox="1">
            <a:spLocks/>
          </p:cNvSpPr>
          <p:nvPr/>
        </p:nvSpPr>
        <p:spPr>
          <a:xfrm>
            <a:off x="714897" y="1900989"/>
            <a:ext cx="11089178" cy="446655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600" dirty="0"/>
              <a:t>1. Comprender los tres procesos de gestión de proyectos en el área de conocimiento de gestión de comunicación de proyectos</a:t>
            </a:r>
            <a:r>
              <a:rPr lang="es-ES_tradnl" sz="2600" dirty="0" smtClean="0"/>
              <a:t>.</a:t>
            </a:r>
          </a:p>
          <a:p>
            <a:pPr>
              <a:buClr>
                <a:schemeClr val="accent2"/>
              </a:buClr>
              <a:buFont typeface="Wingdings" charset="2"/>
              <a:buChar char="v"/>
            </a:pPr>
            <a:r>
              <a:rPr lang="es-ES_tradnl" sz="2600" dirty="0"/>
              <a:t> </a:t>
            </a:r>
            <a:r>
              <a:rPr lang="es-ES_tradnl" sz="2600" dirty="0" smtClean="0"/>
              <a:t>2</a:t>
            </a:r>
            <a:r>
              <a:rPr lang="es-ES_tradnl" sz="2600" dirty="0"/>
              <a:t>. Identifique la entrada, las herramientas y técnicas, y los productos definidos en los tres procesos de gestión de la comunicación del proyecto</a:t>
            </a:r>
            <a:r>
              <a:rPr lang="es-ES_tradnl" sz="2600" dirty="0" smtClean="0"/>
              <a:t>.</a:t>
            </a:r>
          </a:p>
          <a:p>
            <a:pPr>
              <a:buClr>
                <a:schemeClr val="accent2"/>
              </a:buClr>
              <a:buFont typeface="Wingdings" charset="2"/>
              <a:buChar char="v"/>
            </a:pPr>
            <a:r>
              <a:rPr lang="es-ES_tradnl" sz="2600" dirty="0" smtClean="0"/>
              <a:t> 3. </a:t>
            </a:r>
            <a:r>
              <a:rPr lang="es-ES_tradnl" sz="2600" dirty="0"/>
              <a:t>Reconocer las dimensiones de la comunicación y los componentes de un plan de gestión de comunicaciones</a:t>
            </a:r>
            <a:r>
              <a:rPr lang="es-ES_tradnl" sz="2600" dirty="0" smtClean="0"/>
              <a:t>.</a:t>
            </a:r>
          </a:p>
          <a:p>
            <a:pPr>
              <a:buClr>
                <a:schemeClr val="accent2"/>
              </a:buClr>
              <a:buFont typeface="Wingdings" charset="2"/>
              <a:buChar char="v"/>
            </a:pPr>
            <a:r>
              <a:rPr lang="es-ES_tradnl" sz="2600" dirty="0"/>
              <a:t> 4</a:t>
            </a:r>
            <a:r>
              <a:rPr lang="es-ES_tradnl" sz="2600" dirty="0" smtClean="0"/>
              <a:t>. </a:t>
            </a:r>
            <a:r>
              <a:rPr lang="es-ES_tradnl" sz="2600" dirty="0"/>
              <a:t>Identificar habilidades y métodos de comunicación para la gestión de la comunicación del proyecto.</a:t>
            </a:r>
            <a:endParaRPr lang="es-ES_tradnl" sz="2600" dirty="0" smtClean="0"/>
          </a:p>
        </p:txBody>
      </p:sp>
    </p:spTree>
    <p:extLst>
      <p:ext uri="{BB962C8B-B14F-4D97-AF65-F5344CB8AC3E}">
        <p14:creationId xmlns:p14="http://schemas.microsoft.com/office/powerpoint/2010/main" val="299424691"/>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139695"/>
            <a:ext cx="10262382" cy="4320089"/>
          </a:xfrm>
        </p:spPr>
        <p:txBody>
          <a:bodyPr>
            <a:noAutofit/>
          </a:bodyPr>
          <a:lstStyle/>
          <a:p>
            <a:pPr>
              <a:spcBef>
                <a:spcPts val="500"/>
              </a:spcBef>
              <a:spcAft>
                <a:spcPts val="300"/>
              </a:spcAft>
              <a:buClr>
                <a:schemeClr val="accent2"/>
              </a:buClr>
              <a:buFont typeface="Wingdings" charset="2"/>
              <a:buChar char="v"/>
            </a:pPr>
            <a:r>
              <a:rPr lang="es-ES_tradnl" sz="2400" dirty="0"/>
              <a:t>Las habilidades de comunicación son fundamentales para el éxito no solo en la gestión, incluida la gestión de proyectos, sino también en una multitud de tareas a corto y largo plazo que realizamos cada día. </a:t>
            </a:r>
            <a:endParaRPr lang="es-ES_tradnl" sz="2400" dirty="0" smtClean="0"/>
          </a:p>
          <a:p>
            <a:pPr>
              <a:spcBef>
                <a:spcPts val="500"/>
              </a:spcBef>
              <a:spcAft>
                <a:spcPts val="300"/>
              </a:spcAft>
              <a:buClr>
                <a:schemeClr val="accent2"/>
              </a:buClr>
              <a:buFont typeface="Wingdings" charset="2"/>
              <a:buChar char="v"/>
            </a:pPr>
            <a:r>
              <a:rPr lang="es-ES_tradnl" sz="2400" dirty="0" smtClean="0"/>
              <a:t>Estas </a:t>
            </a:r>
            <a:r>
              <a:rPr lang="es-ES_tradnl" sz="2400" dirty="0"/>
              <a:t>habilidades se pueden aplicar a todas las técnicas de comunicación, como verbal, escrita, video y lenguaje </a:t>
            </a:r>
            <a:r>
              <a:rPr lang="es-ES_tradnl" sz="2400" dirty="0" smtClean="0"/>
              <a:t>corporal. </a:t>
            </a:r>
          </a:p>
          <a:p>
            <a:pPr>
              <a:spcBef>
                <a:spcPts val="500"/>
              </a:spcBef>
              <a:spcAft>
                <a:spcPts val="300"/>
              </a:spcAft>
              <a:buClr>
                <a:schemeClr val="accent2"/>
              </a:buClr>
              <a:buFont typeface="Wingdings" charset="2"/>
              <a:buChar char="v"/>
            </a:pPr>
            <a:r>
              <a:rPr lang="es-ES_tradnl" sz="2400" dirty="0" smtClean="0"/>
              <a:t>También </a:t>
            </a:r>
            <a:r>
              <a:rPr lang="es-ES_tradnl" sz="2400" dirty="0"/>
              <a:t>son un componente importante de otras habilidades necesarias para la gestión eficaz del proyecto, como la </a:t>
            </a:r>
            <a:r>
              <a:rPr lang="es-ES_tradnl" sz="2400" i="1" dirty="0"/>
              <a:t>negociación</a:t>
            </a:r>
            <a:r>
              <a:rPr lang="es-ES_tradnl" sz="2400" dirty="0"/>
              <a:t>, la </a:t>
            </a:r>
            <a:r>
              <a:rPr lang="es-ES_tradnl" sz="2400" i="1" dirty="0"/>
              <a:t>influencia</a:t>
            </a:r>
            <a:r>
              <a:rPr lang="es-ES_tradnl" sz="2400" dirty="0"/>
              <a:t> y el </a:t>
            </a:r>
            <a:r>
              <a:rPr lang="es-ES_tradnl" sz="2400" i="1" dirty="0"/>
              <a:t>liderazgo</a:t>
            </a:r>
            <a:r>
              <a:rPr lang="es-ES_tradnl" sz="2400" dirty="0"/>
              <a:t>, y son una de las tres habilidades que constituyen el triángulo de talento de PMI para la gestión del proyecto</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106</a:t>
            </a:fld>
            <a:endParaRPr lang="en-US" sz="1600"/>
          </a:p>
        </p:txBody>
      </p:sp>
    </p:spTree>
    <p:extLst>
      <p:ext uri="{BB962C8B-B14F-4D97-AF65-F5344CB8AC3E}">
        <p14:creationId xmlns:p14="http://schemas.microsoft.com/office/powerpoint/2010/main" val="1223187392"/>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Otros usos comunes de las habilidades de comunicación son la realización de tareas como la búsqueda de datos para desarrollar o verificar información; sondear o analizar una idea o situación; mantener reuniones y dirigir discusiones; establecer y gestionar las expectativas; resolviendo conflictos; y educar, entrenar, motivar, perseguir o tranquilizar a una persona o un grupo. </a:t>
            </a:r>
            <a:endParaRPr lang="es-ES_tradnl" sz="2400" dirty="0" smtClean="0"/>
          </a:p>
          <a:p>
            <a:pPr>
              <a:spcBef>
                <a:spcPts val="500"/>
              </a:spcBef>
              <a:spcAft>
                <a:spcPts val="300"/>
              </a:spcAft>
              <a:buClr>
                <a:schemeClr val="accent2"/>
              </a:buClr>
              <a:buFont typeface="Wingdings" charset="2"/>
              <a:buChar char="v"/>
            </a:pPr>
            <a:r>
              <a:rPr lang="es-ES_tradnl" sz="2400" dirty="0" smtClean="0"/>
              <a:t>Usted </a:t>
            </a:r>
            <a:r>
              <a:rPr lang="es-ES_tradnl" sz="2400" dirty="0"/>
              <a:t>gestiona la comunicación del proyecto utilizando procesos en el área de conocimiento llamada </a:t>
            </a:r>
            <a:r>
              <a:rPr lang="es-ES_tradnl" sz="2400" i="1" dirty="0"/>
              <a:t>gestión de la comunicación del proyecto</a:t>
            </a:r>
            <a:r>
              <a:rPr lang="es-ES_tradnl" sz="2400" dirty="0"/>
              <a:t>. En la gestión de proyectos, ¿con quién se comunica en gran medida utilizando sus habilidades de comunicación? La respuesta son las partes interesadas del proyecto. Esto muestra cuán íntimamente conectadas están las áreas de conocimiento de la gestión de la comunicación y la gestión de los proyectos.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107</a:t>
            </a:fld>
            <a:endParaRPr lang="en-US" sz="1600"/>
          </a:p>
        </p:txBody>
      </p:sp>
    </p:spTree>
    <p:extLst>
      <p:ext uri="{BB962C8B-B14F-4D97-AF65-F5344CB8AC3E}">
        <p14:creationId xmlns:p14="http://schemas.microsoft.com/office/powerpoint/2010/main" val="1693324986"/>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Project Communication: Big Picture</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smtClean="0"/>
              <a:t>Existe </a:t>
            </a:r>
            <a:r>
              <a:rPr lang="es-ES_tradnl" sz="2400" dirty="0"/>
              <a:t>un hilo común que se ejecuta en casi todas las actividades y procesos en la gestión de proyectos, y eso es comunicación. </a:t>
            </a:r>
            <a:endParaRPr lang="es-ES_tradnl" sz="2400" dirty="0" smtClean="0"/>
          </a:p>
          <a:p>
            <a:pPr>
              <a:spcBef>
                <a:spcPts val="500"/>
              </a:spcBef>
              <a:spcAft>
                <a:spcPts val="300"/>
              </a:spcAft>
              <a:buClr>
                <a:schemeClr val="accent2"/>
              </a:buClr>
              <a:buFont typeface="Wingdings" charset="2"/>
              <a:buChar char="v"/>
            </a:pPr>
            <a:r>
              <a:rPr lang="es-ES_tradnl" sz="2400" dirty="0" smtClean="0"/>
              <a:t>El </a:t>
            </a:r>
            <a:r>
              <a:rPr lang="es-ES_tradnl" sz="2400" dirty="0"/>
              <a:t>proyecto y sus actividades fracasarían sin una comunicación efectiva. La comunicación es un intercambio de información entre personas y grupos mediante el uso de un sistema </a:t>
            </a:r>
            <a:r>
              <a:rPr lang="es-ES_tradnl" sz="2400" b="1" dirty="0"/>
              <a:t>efectivamente común</a:t>
            </a:r>
            <a:r>
              <a:rPr lang="es-ES_tradnl" sz="2400" dirty="0"/>
              <a:t> de signos, símbolos y comportamiento. </a:t>
            </a:r>
            <a:endParaRPr lang="es-ES_tradnl" sz="2400" dirty="0" smtClean="0"/>
          </a:p>
          <a:p>
            <a:pPr>
              <a:spcBef>
                <a:spcPts val="500"/>
              </a:spcBef>
              <a:spcAft>
                <a:spcPts val="300"/>
              </a:spcAft>
              <a:buClr>
                <a:schemeClr val="accent2"/>
              </a:buClr>
              <a:buFont typeface="Wingdings" charset="2"/>
              <a:buChar char="v"/>
            </a:pPr>
            <a:r>
              <a:rPr lang="es-ES_tradnl" sz="2400" dirty="0"/>
              <a:t>E</a:t>
            </a:r>
            <a:r>
              <a:rPr lang="es-ES_tradnl" sz="2400" dirty="0" smtClean="0"/>
              <a:t>l </a:t>
            </a:r>
            <a:r>
              <a:rPr lang="es-ES_tradnl" sz="2400" dirty="0"/>
              <a:t>término </a:t>
            </a:r>
            <a:r>
              <a:rPr lang="es-ES_tradnl" sz="2400" i="1" dirty="0"/>
              <a:t>efectivamente común</a:t>
            </a:r>
            <a:r>
              <a:rPr lang="es-ES_tradnl" sz="2400" dirty="0"/>
              <a:t> </a:t>
            </a:r>
            <a:r>
              <a:rPr lang="es-ES_tradnl" sz="2400" dirty="0" smtClean="0"/>
              <a:t>se refiere al hecho </a:t>
            </a:r>
            <a:r>
              <a:rPr lang="es-ES_tradnl" sz="2400" dirty="0"/>
              <a:t>de que incluso si dos entidades comunicantes usan dos sistemas diferentes, los "traductores" entre las </a:t>
            </a:r>
            <a:r>
              <a:rPr lang="es-ES_tradnl" sz="2400" dirty="0" smtClean="0"/>
              <a:t>dos entidades </a:t>
            </a:r>
            <a:r>
              <a:rPr lang="es-ES_tradnl" sz="2400" dirty="0"/>
              <a:t>comunicantes producen los resultados como si </a:t>
            </a:r>
            <a:r>
              <a:rPr lang="es-ES_tradnl" sz="2400" dirty="0" smtClean="0"/>
              <a:t>ellas estuvieran </a:t>
            </a:r>
            <a:r>
              <a:rPr lang="es-ES_tradnl" sz="2400" dirty="0"/>
              <a:t>usando un sistema común.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108</a:t>
            </a:fld>
            <a:endParaRPr lang="en-US" sz="1600"/>
          </a:p>
        </p:txBody>
      </p:sp>
    </p:spTree>
    <p:extLst>
      <p:ext uri="{BB962C8B-B14F-4D97-AF65-F5344CB8AC3E}">
        <p14:creationId xmlns:p14="http://schemas.microsoft.com/office/powerpoint/2010/main" val="265396725"/>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Project Communication: Big Picture</a:t>
            </a:r>
          </a:p>
        </p:txBody>
      </p:sp>
      <p:sp>
        <p:nvSpPr>
          <p:cNvPr id="3" name="Marcador de contenido 2"/>
          <p:cNvSpPr>
            <a:spLocks noGrp="1"/>
          </p:cNvSpPr>
          <p:nvPr>
            <p:ph idx="1"/>
          </p:nvPr>
        </p:nvSpPr>
        <p:spPr>
          <a:xfrm>
            <a:off x="603504" y="1899139"/>
            <a:ext cx="11228832" cy="4560646"/>
          </a:xfrm>
        </p:spPr>
        <p:txBody>
          <a:bodyPr>
            <a:noAutofit/>
          </a:bodyPr>
          <a:lstStyle/>
          <a:p>
            <a:pPr>
              <a:spcBef>
                <a:spcPts val="500"/>
              </a:spcBef>
              <a:spcAft>
                <a:spcPts val="300"/>
              </a:spcAft>
              <a:buClr>
                <a:schemeClr val="accent2"/>
              </a:buClr>
              <a:buFont typeface="Wingdings" charset="2"/>
              <a:buChar char="v"/>
            </a:pPr>
            <a:r>
              <a:rPr lang="es-ES_tradnl" sz="2300" dirty="0" smtClean="0"/>
              <a:t>La </a:t>
            </a:r>
            <a:r>
              <a:rPr lang="es-ES_tradnl" sz="2300" dirty="0"/>
              <a:t>comunicación </a:t>
            </a:r>
            <a:r>
              <a:rPr lang="es-ES_tradnl" sz="2300" dirty="0" smtClean="0"/>
              <a:t>es </a:t>
            </a:r>
            <a:r>
              <a:rPr lang="es-ES_tradnl" sz="2300" dirty="0"/>
              <a:t>un hilo común que se ejecuta en casi todas las actividades y procesos en la gestión de proyectos</a:t>
            </a:r>
            <a:r>
              <a:rPr lang="es-ES_tradnl" sz="2300"/>
              <a:t>. </a:t>
            </a:r>
            <a:r>
              <a:rPr lang="es-ES_tradnl" sz="2300" dirty="0"/>
              <a:t> </a:t>
            </a:r>
            <a:r>
              <a:rPr lang="es-ES_tradnl" sz="2300" dirty="0" smtClean="0"/>
              <a:t>Usted </a:t>
            </a:r>
            <a:r>
              <a:rPr lang="es-ES_tradnl" sz="2300" dirty="0"/>
              <a:t>gestiona la comunicación utilizando procesos en el área de conocimiento de gestión de la comunicación, pero la comunicación en sí impregna casi cada actividad del proyecto</a:t>
            </a:r>
            <a:r>
              <a:rPr lang="es-ES_tradnl" sz="2300" dirty="0" smtClean="0"/>
              <a:t>.</a:t>
            </a:r>
          </a:p>
          <a:p>
            <a:pPr>
              <a:spcBef>
                <a:spcPts val="500"/>
              </a:spcBef>
              <a:spcAft>
                <a:spcPts val="300"/>
              </a:spcAft>
              <a:buClr>
                <a:schemeClr val="accent2"/>
              </a:buClr>
              <a:buFont typeface="Wingdings" charset="2"/>
              <a:buChar char="v"/>
            </a:pPr>
            <a:r>
              <a:rPr lang="es-ES_tradnl" sz="2300" dirty="0" smtClean="0"/>
              <a:t>La </a:t>
            </a:r>
            <a:r>
              <a:rPr lang="es-ES_tradnl" sz="2300" dirty="0"/>
              <a:t>importancia de la comunicación en la gestión de proyectos no se puede exagerar. Incluso un proyecto bien programado y bien financiado puede fallar en manos de un equipo de expertos que trabajan arduamente debido a la falta de una comunicación adecuada y oportuna. </a:t>
            </a:r>
            <a:endParaRPr lang="es-ES_tradnl" sz="2300" dirty="0" smtClean="0"/>
          </a:p>
          <a:p>
            <a:pPr>
              <a:spcBef>
                <a:spcPts val="500"/>
              </a:spcBef>
              <a:spcAft>
                <a:spcPts val="300"/>
              </a:spcAft>
              <a:buClr>
                <a:schemeClr val="accent2"/>
              </a:buClr>
              <a:buFont typeface="Wingdings" charset="2"/>
              <a:buChar char="v"/>
            </a:pPr>
            <a:r>
              <a:rPr lang="es-ES_tradnl" sz="2300" dirty="0" smtClean="0"/>
              <a:t>Como </a:t>
            </a:r>
            <a:r>
              <a:rPr lang="es-ES_tradnl" sz="2300" dirty="0"/>
              <a:t>gerente de proyecto, usted puede estar tratando con una amplia variedad funcional de individuos, desde ejecutivos hasta personal de mercadeo, personal de ventas y tecnólogos. Debería poder usar diferentes sombreros de comunicación dependiendo de con quién se está comunicando. Por ejemplo, no hablará en términos de jerga técnica con ejecutivos o personas de marketing, y no hablará jerga de marketing a los desarrolladores de software</a:t>
            </a:r>
            <a:r>
              <a:rPr lang="es-ES_tradnl" sz="23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109</a:t>
            </a:fld>
            <a:endParaRPr lang="en-US" sz="1600"/>
          </a:p>
        </p:txBody>
      </p:sp>
    </p:spTree>
    <p:extLst>
      <p:ext uri="{BB962C8B-B14F-4D97-AF65-F5344CB8AC3E}">
        <p14:creationId xmlns:p14="http://schemas.microsoft.com/office/powerpoint/2010/main" val="206188485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Resource Management: Big Picture</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En la gestión de recursos, primero, el plan de gestión de recursos se genera a partir de la </a:t>
            </a:r>
            <a:r>
              <a:rPr lang="es-ES_tradnl" sz="2300" dirty="0" err="1" smtClean="0"/>
              <a:t>especificaci</a:t>
            </a:r>
            <a:r>
              <a:rPr lang="es-ES" sz="2300" dirty="0" err="1" smtClean="0"/>
              <a:t>ón</a:t>
            </a:r>
            <a:r>
              <a:rPr lang="es-ES" sz="2300" dirty="0" smtClean="0"/>
              <a:t> </a:t>
            </a:r>
            <a:r>
              <a:rPr lang="es-ES_tradnl" sz="2300" dirty="0" smtClean="0"/>
              <a:t>del </a:t>
            </a:r>
            <a:r>
              <a:rPr lang="es-ES_tradnl" sz="2300" dirty="0"/>
              <a:t>proyecto, la línea de base del alcance del proyecto y la documentación de requisitos, y luego se convierte en entrada para todos los demás procesos. </a:t>
            </a:r>
            <a:endParaRPr lang="es-ES_tradnl" sz="2300" dirty="0" smtClean="0"/>
          </a:p>
          <a:p>
            <a:pPr>
              <a:spcBef>
                <a:spcPts val="500"/>
              </a:spcBef>
              <a:spcAft>
                <a:spcPts val="300"/>
              </a:spcAft>
              <a:buClr>
                <a:schemeClr val="accent2"/>
              </a:buClr>
              <a:buFont typeface="Wingdings" charset="2"/>
              <a:buChar char="v"/>
            </a:pPr>
            <a:r>
              <a:rPr lang="es-ES_tradnl" sz="2300" dirty="0" smtClean="0"/>
              <a:t>Después </a:t>
            </a:r>
            <a:r>
              <a:rPr lang="es-ES_tradnl" sz="2300" dirty="0"/>
              <a:t>de crear el plan de </a:t>
            </a:r>
            <a:r>
              <a:rPr lang="es-ES_tradnl" sz="2300" dirty="0" err="1" smtClean="0"/>
              <a:t>gesti</a:t>
            </a:r>
            <a:r>
              <a:rPr lang="es-ES" sz="2300" dirty="0" err="1" smtClean="0"/>
              <a:t>ón</a:t>
            </a:r>
            <a:r>
              <a:rPr lang="es-ES" sz="2300" dirty="0" smtClean="0"/>
              <a:t> </a:t>
            </a:r>
            <a:r>
              <a:rPr lang="es-ES_tradnl" sz="2300" dirty="0" smtClean="0"/>
              <a:t>de </a:t>
            </a:r>
            <a:r>
              <a:rPr lang="es-ES_tradnl" sz="2300" dirty="0"/>
              <a:t>recursos, usted identifica y estima los recursos físicos y de equipo; adquiere recursos; Desarrollar y gestionar los recursos del equipo, y controlar los recursos físicos. Lo </a:t>
            </a:r>
            <a:r>
              <a:rPr lang="es-ES_tradnl" sz="2300" dirty="0" smtClean="0"/>
              <a:t>hace </a:t>
            </a:r>
            <a:r>
              <a:rPr lang="es-ES_tradnl" sz="2300" dirty="0"/>
              <a:t>usando los siguientes procesos</a:t>
            </a:r>
            <a:r>
              <a:rPr lang="es-ES_tradnl" sz="2300" dirty="0" smtClean="0"/>
              <a:t>:</a:t>
            </a:r>
          </a:p>
          <a:p>
            <a:pPr>
              <a:spcBef>
                <a:spcPts val="500"/>
              </a:spcBef>
              <a:spcAft>
                <a:spcPts val="300"/>
              </a:spcAft>
              <a:buClr>
                <a:schemeClr val="accent2"/>
              </a:buClr>
              <a:buFont typeface="Wingdings" charset="2"/>
              <a:buChar char="v"/>
            </a:pPr>
            <a:endParaRPr lang="es-ES_tradnl" sz="2300" dirty="0" smtClean="0"/>
          </a:p>
          <a:p>
            <a:pPr>
              <a:spcBef>
                <a:spcPts val="500"/>
              </a:spcBef>
              <a:spcAft>
                <a:spcPts val="300"/>
              </a:spcAft>
              <a:buClr>
                <a:schemeClr val="accent2"/>
              </a:buClr>
              <a:buFont typeface="Wingdings" charset="2"/>
              <a:buChar char="v"/>
            </a:pPr>
            <a:r>
              <a:rPr lang="es-ES_tradnl" sz="2300" dirty="0" smtClean="0"/>
              <a:t>• </a:t>
            </a:r>
            <a:r>
              <a:rPr lang="es-ES_tradnl" sz="2300" b="1" dirty="0"/>
              <a:t>Planificar la gestión de recursos</a:t>
            </a:r>
            <a:r>
              <a:rPr lang="es-ES_tradnl" sz="2300" dirty="0"/>
              <a:t>. </a:t>
            </a:r>
            <a:endParaRPr lang="es-ES_tradnl" sz="2300" dirty="0" smtClean="0"/>
          </a:p>
          <a:p>
            <a:pPr>
              <a:spcBef>
                <a:spcPts val="500"/>
              </a:spcBef>
              <a:spcAft>
                <a:spcPts val="300"/>
              </a:spcAft>
              <a:buClr>
                <a:schemeClr val="accent2"/>
              </a:buClr>
              <a:buFont typeface="Wingdings" charset="2"/>
              <a:buChar char="v"/>
            </a:pPr>
            <a:r>
              <a:rPr lang="es-ES_tradnl" sz="2300" dirty="0" smtClean="0"/>
              <a:t>Este </a:t>
            </a:r>
            <a:r>
              <a:rPr lang="es-ES_tradnl" sz="2300" dirty="0"/>
              <a:t>proceso se utiliza para desarrollar el plan de </a:t>
            </a:r>
            <a:r>
              <a:rPr lang="es-ES_tradnl" sz="2300" dirty="0" err="1" smtClean="0"/>
              <a:t>gesti</a:t>
            </a:r>
            <a:r>
              <a:rPr lang="es-ES" sz="2300" dirty="0" err="1" smtClean="0"/>
              <a:t>ón</a:t>
            </a:r>
            <a:r>
              <a:rPr lang="es-ES" sz="2300" dirty="0" smtClean="0"/>
              <a:t> </a:t>
            </a:r>
            <a:r>
              <a:rPr lang="es-ES_tradnl" sz="2300" dirty="0" smtClean="0"/>
              <a:t>de </a:t>
            </a:r>
            <a:r>
              <a:rPr lang="es-ES_tradnl" sz="2300" dirty="0"/>
              <a:t>recursos, que identifica las funciones del proyecto, asigna responsabilidades a estas funciones y proporciona guías sobre cómo realizar el resto de los procesos de administración de recursos</a:t>
            </a:r>
            <a:r>
              <a:rPr lang="es-ES_tradnl" sz="23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a:t>
            </a:fld>
            <a:endParaRPr lang="en-US" sz="1600"/>
          </a:p>
        </p:txBody>
      </p:sp>
    </p:spTree>
    <p:extLst>
      <p:ext uri="{BB962C8B-B14F-4D97-AF65-F5344CB8AC3E}">
        <p14:creationId xmlns:p14="http://schemas.microsoft.com/office/powerpoint/2010/main" val="1739664058"/>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Project Communication: Big Picture</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Hablará con diferentes partes interesadas en su "idioma" mientras llena la "brecha de idioma" entre los diferentes grupos funcionales y elimina los malentendidos que resultan de la falta de comunicación. </a:t>
            </a:r>
            <a:endParaRPr lang="es-ES_tradnl" sz="2400" dirty="0" smtClean="0"/>
          </a:p>
          <a:p>
            <a:pPr>
              <a:spcBef>
                <a:spcPts val="500"/>
              </a:spcBef>
              <a:spcAft>
                <a:spcPts val="300"/>
              </a:spcAft>
              <a:buClr>
                <a:schemeClr val="accent2"/>
              </a:buClr>
              <a:buFont typeface="Wingdings" charset="2"/>
              <a:buChar char="v"/>
            </a:pPr>
            <a:r>
              <a:rPr lang="es-ES_tradnl" sz="2400" dirty="0" smtClean="0"/>
              <a:t>El </a:t>
            </a:r>
            <a:r>
              <a:rPr lang="es-ES_tradnl" sz="2400" dirty="0"/>
              <a:t>punto clave es que usted </a:t>
            </a:r>
            <a:r>
              <a:rPr lang="es-ES_tradnl" sz="2400" dirty="0" smtClean="0"/>
              <a:t>sea capaz </a:t>
            </a:r>
            <a:r>
              <a:rPr lang="es-ES_tradnl" sz="2400" dirty="0"/>
              <a:t>de cambiar rápidamente los sombreros de comunicación y evitar la jerga técnica y las siglas que no sean comprendidas por la persona o el grupo con el que se está comunicando. El objetivo es la claridad del lenguaje para transmitir el mensaje con precisión</a:t>
            </a:r>
            <a:r>
              <a:rPr lang="es-ES_tradnl" sz="2400" dirty="0" smtClean="0"/>
              <a:t>.</a:t>
            </a:r>
          </a:p>
          <a:p>
            <a:pPr>
              <a:spcBef>
                <a:spcPts val="500"/>
              </a:spcBef>
              <a:spcAft>
                <a:spcPts val="300"/>
              </a:spcAft>
              <a:buClr>
                <a:schemeClr val="accent2"/>
              </a:buClr>
              <a:buFont typeface="Wingdings" charset="2"/>
              <a:buChar char="v"/>
            </a:pPr>
            <a:r>
              <a:rPr lang="es-ES_tradnl" sz="2400" dirty="0" smtClean="0"/>
              <a:t>En </a:t>
            </a:r>
            <a:r>
              <a:rPr lang="es-ES_tradnl" sz="2400" dirty="0"/>
              <a:t>un proyecto, se comunicará con las partes interesadas del </a:t>
            </a:r>
            <a:r>
              <a:rPr lang="es-ES_tradnl" sz="2400" dirty="0" smtClean="0"/>
              <a:t>proyecto.</a:t>
            </a:r>
          </a:p>
          <a:p>
            <a:pPr>
              <a:spcBef>
                <a:spcPts val="500"/>
              </a:spcBef>
              <a:spcAft>
                <a:spcPts val="300"/>
              </a:spcAft>
              <a:buClr>
                <a:schemeClr val="accent2"/>
              </a:buClr>
              <a:buFont typeface="Wingdings" charset="2"/>
              <a:buChar char="v"/>
            </a:pPr>
            <a:r>
              <a:rPr lang="es-ES_tradnl" sz="2400" dirty="0" smtClean="0"/>
              <a:t>La </a:t>
            </a:r>
            <a:r>
              <a:rPr lang="es-ES_tradnl" sz="2400" dirty="0"/>
              <a:t>conexión intrínseca entre la gestión de la comunicación y la gestión de las partes interesadas se ilustra en la Figura 9-1, con los procesos de gestión de la comunicación en gris y la gestión de las partes interesadas en blanco.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110</a:t>
            </a:fld>
            <a:endParaRPr lang="en-US" sz="1600"/>
          </a:p>
        </p:txBody>
      </p:sp>
    </p:spTree>
    <p:extLst>
      <p:ext uri="{BB962C8B-B14F-4D97-AF65-F5344CB8AC3E}">
        <p14:creationId xmlns:p14="http://schemas.microsoft.com/office/powerpoint/2010/main" val="1234597166"/>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111</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Managing Project Communication: Big Picture</a:t>
            </a:r>
            <a:endParaRPr lang="en-US" sz="4300" dirty="0"/>
          </a:p>
        </p:txBody>
      </p:sp>
      <p:pic>
        <p:nvPicPr>
          <p:cNvPr id="3" name="Imagen 2"/>
          <p:cNvPicPr>
            <a:picLocks noChangeAspect="1"/>
          </p:cNvPicPr>
          <p:nvPr/>
        </p:nvPicPr>
        <p:blipFill>
          <a:blip r:embed="rId3"/>
          <a:stretch>
            <a:fillRect/>
          </a:stretch>
        </p:blipFill>
        <p:spPr>
          <a:xfrm>
            <a:off x="2121408" y="1340866"/>
            <a:ext cx="8002016" cy="4916732"/>
          </a:xfrm>
          <a:prstGeom prst="rect">
            <a:avLst/>
          </a:prstGeom>
        </p:spPr>
      </p:pic>
    </p:spTree>
    <p:extLst>
      <p:ext uri="{BB962C8B-B14F-4D97-AF65-F5344CB8AC3E}">
        <p14:creationId xmlns:p14="http://schemas.microsoft.com/office/powerpoint/2010/main" val="1888975788"/>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Project Communication: Big Picture</a:t>
            </a:r>
          </a:p>
        </p:txBody>
      </p:sp>
      <p:sp>
        <p:nvSpPr>
          <p:cNvPr id="3" name="Marcador de contenido 2"/>
          <p:cNvSpPr>
            <a:spLocks noGrp="1"/>
          </p:cNvSpPr>
          <p:nvPr>
            <p:ph idx="1"/>
          </p:nvPr>
        </p:nvSpPr>
        <p:spPr>
          <a:xfrm>
            <a:off x="566928" y="1899139"/>
            <a:ext cx="11283696" cy="4560646"/>
          </a:xfrm>
        </p:spPr>
        <p:txBody>
          <a:bodyPr>
            <a:noAutofit/>
          </a:bodyPr>
          <a:lstStyle/>
          <a:p>
            <a:pPr>
              <a:spcBef>
                <a:spcPts val="500"/>
              </a:spcBef>
              <a:spcAft>
                <a:spcPts val="300"/>
              </a:spcAft>
              <a:buClr>
                <a:schemeClr val="accent2"/>
              </a:buClr>
              <a:buFont typeface="Wingdings" charset="2"/>
              <a:buChar char="v"/>
            </a:pPr>
            <a:r>
              <a:rPr lang="es-ES_tradnl" sz="2400" dirty="0"/>
              <a:t>Como se muestra en la Tabla 9-1, la gestión de la comunicación del </a:t>
            </a:r>
            <a:r>
              <a:rPr lang="es-ES_tradnl" sz="2400" dirty="0" smtClean="0"/>
              <a:t>proyecto contiene:</a:t>
            </a:r>
          </a:p>
          <a:p>
            <a:pPr marL="0" indent="0">
              <a:spcBef>
                <a:spcPts val="500"/>
              </a:spcBef>
              <a:spcAft>
                <a:spcPts val="300"/>
              </a:spcAft>
              <a:buClr>
                <a:schemeClr val="accent2"/>
              </a:buClr>
              <a:buNone/>
            </a:pPr>
            <a:r>
              <a:rPr lang="es-ES_tradnl" sz="2400" dirty="0" smtClean="0"/>
              <a:t>• Planificar la comunicación. Este es el proceso para determinar las necesidades de información y, en consecuencia, desarrollar el plan de comunicación del proyecto para satisfacer esas necesidades.</a:t>
            </a:r>
          </a:p>
          <a:p>
            <a:pPr marL="0" indent="0">
              <a:spcBef>
                <a:spcPts val="500"/>
              </a:spcBef>
              <a:spcAft>
                <a:spcPts val="300"/>
              </a:spcAft>
              <a:buClr>
                <a:schemeClr val="accent2"/>
              </a:buClr>
              <a:buNone/>
            </a:pPr>
            <a:r>
              <a:rPr lang="es-ES_tradnl" sz="2400" dirty="0" smtClean="0"/>
              <a:t>• Gestionar la comunicación. Este es el proceso de administrar la distribución de información relevante a las partes interesadas correctas en el momento correcto utilizando los métodos correctos. Esta gestión de la información abarca la creación, recopilación, almacenamiento, recuperación y distribución de la información necesaria del proyecto.</a:t>
            </a:r>
          </a:p>
          <a:p>
            <a:pPr marL="0" indent="0">
              <a:spcBef>
                <a:spcPts val="500"/>
              </a:spcBef>
              <a:spcAft>
                <a:spcPts val="300"/>
              </a:spcAft>
              <a:buClr>
                <a:schemeClr val="accent2"/>
              </a:buClr>
              <a:buNone/>
            </a:pPr>
            <a:r>
              <a:rPr lang="es-ES_tradnl" sz="2400" dirty="0" smtClean="0"/>
              <a:t>• Monitorear la comunicación. Este es el proceso que supervisa la comunicación para asegurarse de que las necesidades de información de las partes interesadas se satisfacen adecuadamente a lo largo del proyecto según lo planificado, y que esta comunicación está produciendo el impacto deseado.</a:t>
            </a: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112</a:t>
            </a:fld>
            <a:endParaRPr lang="en-US" sz="1600"/>
          </a:p>
        </p:txBody>
      </p:sp>
    </p:spTree>
    <p:extLst>
      <p:ext uri="{BB962C8B-B14F-4D97-AF65-F5344CB8AC3E}">
        <p14:creationId xmlns:p14="http://schemas.microsoft.com/office/powerpoint/2010/main" val="1091061997"/>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113</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Managing Project Communication: Big Picture</a:t>
            </a:r>
            <a:endParaRPr lang="en-US" sz="4300" dirty="0"/>
          </a:p>
        </p:txBody>
      </p:sp>
      <p:pic>
        <p:nvPicPr>
          <p:cNvPr id="4" name="Imagen 3"/>
          <p:cNvPicPr>
            <a:picLocks noChangeAspect="1"/>
          </p:cNvPicPr>
          <p:nvPr/>
        </p:nvPicPr>
        <p:blipFill>
          <a:blip r:embed="rId3"/>
          <a:stretch>
            <a:fillRect/>
          </a:stretch>
        </p:blipFill>
        <p:spPr>
          <a:xfrm>
            <a:off x="1416216" y="1799690"/>
            <a:ext cx="9426158" cy="4498848"/>
          </a:xfrm>
          <a:prstGeom prst="rect">
            <a:avLst/>
          </a:prstGeom>
        </p:spPr>
      </p:pic>
    </p:spTree>
    <p:extLst>
      <p:ext uri="{BB962C8B-B14F-4D97-AF65-F5344CB8AC3E}">
        <p14:creationId xmlns:p14="http://schemas.microsoft.com/office/powerpoint/2010/main" val="1561576370"/>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Project Communication: Big Picture</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smtClean="0"/>
              <a:t>Sugerencia: </a:t>
            </a:r>
            <a:r>
              <a:rPr lang="es-ES_tradnl" sz="2400" dirty="0"/>
              <a:t>El principal objetivo de la gestión de la comunicación es proporcionar la información correcta a las partes interesadas correctas en el momento adecuado utilizando los métodos correctos para producir el impacto deseado</a:t>
            </a:r>
            <a:r>
              <a:rPr lang="es-ES_tradnl" sz="2400" dirty="0" smtClean="0"/>
              <a:t>. </a:t>
            </a:r>
          </a:p>
          <a:p>
            <a:pPr>
              <a:spcBef>
                <a:spcPts val="500"/>
              </a:spcBef>
              <a:spcAft>
                <a:spcPts val="300"/>
              </a:spcAft>
              <a:buClr>
                <a:schemeClr val="accent2"/>
              </a:buClr>
              <a:buFont typeface="Wingdings" charset="2"/>
              <a:buChar char="v"/>
            </a:pPr>
            <a:endParaRPr lang="es-ES_tradnl" sz="2400" dirty="0"/>
          </a:p>
          <a:p>
            <a:pPr>
              <a:spcBef>
                <a:spcPts val="500"/>
              </a:spcBef>
              <a:spcAft>
                <a:spcPts val="300"/>
              </a:spcAft>
              <a:buClr>
                <a:schemeClr val="accent2"/>
              </a:buClr>
              <a:buFont typeface="Wingdings" charset="2"/>
              <a:buChar char="v"/>
            </a:pPr>
            <a:r>
              <a:rPr lang="es-ES_tradnl" sz="2400" dirty="0"/>
              <a:t>En pocas palabras, la comunicación en la gestión de proyectos tiene mucho que ver con la gestión de la información y su entrega a los interesados en el proyecto en el momento adecuado mediante el uso de los métodos adecuados. </a:t>
            </a:r>
            <a:endParaRPr lang="es-ES_tradnl" sz="2400" dirty="0" smtClean="0"/>
          </a:p>
          <a:p>
            <a:pPr>
              <a:spcBef>
                <a:spcPts val="500"/>
              </a:spcBef>
              <a:spcAft>
                <a:spcPts val="300"/>
              </a:spcAft>
              <a:buClr>
                <a:schemeClr val="accent2"/>
              </a:buClr>
              <a:buFont typeface="Wingdings" charset="2"/>
              <a:buChar char="v"/>
            </a:pPr>
            <a:r>
              <a:rPr lang="es-ES_tradnl" sz="2400" dirty="0" smtClean="0"/>
              <a:t>Las </a:t>
            </a:r>
            <a:r>
              <a:rPr lang="es-ES_tradnl" sz="2400" dirty="0"/>
              <a:t>partes interesadas del proyecto ya se identificaron en la etapa </a:t>
            </a:r>
            <a:r>
              <a:rPr lang="es-ES_tradnl" sz="2400" dirty="0" smtClean="0"/>
              <a:t>anterior, </a:t>
            </a:r>
            <a:r>
              <a:rPr lang="es-ES_tradnl" sz="2400" dirty="0"/>
              <a:t>por lo que podemos planificar la comunicación del proyecto para ellos.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114</a:t>
            </a:fld>
            <a:endParaRPr lang="en-US" sz="1600"/>
          </a:p>
        </p:txBody>
      </p:sp>
    </p:spTree>
    <p:extLst>
      <p:ext uri="{BB962C8B-B14F-4D97-AF65-F5344CB8AC3E}">
        <p14:creationId xmlns:p14="http://schemas.microsoft.com/office/powerpoint/2010/main" val="392898297"/>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Planning Project Communication</a:t>
            </a:r>
          </a:p>
        </p:txBody>
      </p:sp>
      <p:sp>
        <p:nvSpPr>
          <p:cNvPr id="3" name="Marcador de contenido 2"/>
          <p:cNvSpPr>
            <a:spLocks noGrp="1"/>
          </p:cNvSpPr>
          <p:nvPr>
            <p:ph idx="1"/>
          </p:nvPr>
        </p:nvSpPr>
        <p:spPr>
          <a:xfrm>
            <a:off x="666105" y="1899139"/>
            <a:ext cx="10910199" cy="4560646"/>
          </a:xfrm>
        </p:spPr>
        <p:txBody>
          <a:bodyPr>
            <a:noAutofit/>
          </a:bodyPr>
          <a:lstStyle/>
          <a:p>
            <a:pPr>
              <a:spcBef>
                <a:spcPts val="500"/>
              </a:spcBef>
              <a:spcAft>
                <a:spcPts val="300"/>
              </a:spcAft>
              <a:buClr>
                <a:schemeClr val="accent2"/>
              </a:buClr>
              <a:buFont typeface="Wingdings" charset="2"/>
              <a:buChar char="v"/>
            </a:pPr>
            <a:r>
              <a:rPr lang="es-ES_tradnl" sz="2400" dirty="0" smtClean="0"/>
              <a:t>Primero debe </a:t>
            </a:r>
            <a:r>
              <a:rPr lang="es-ES_tradnl" sz="2400" dirty="0"/>
              <a:t>darse cuenta de que las actividades de comunicación pueden realizarse de muchas formas posibles, como por ejemplo, del lenguaje corporal al boca a boca o un documento formal por escrito; desde sus compañeros hasta la jerarquía organizativa, hacia los medios de comunicación; y de no oficiales a oficiales. </a:t>
            </a:r>
            <a:endParaRPr lang="es-ES_tradnl" sz="2400" dirty="0" smtClean="0"/>
          </a:p>
          <a:p>
            <a:pPr>
              <a:spcBef>
                <a:spcPts val="500"/>
              </a:spcBef>
              <a:spcAft>
                <a:spcPts val="300"/>
              </a:spcAft>
              <a:buClr>
                <a:schemeClr val="accent2"/>
              </a:buClr>
              <a:buFont typeface="Wingdings" charset="2"/>
              <a:buChar char="v"/>
            </a:pPr>
            <a:r>
              <a:rPr lang="es-ES_tradnl" sz="2400" dirty="0" smtClean="0"/>
              <a:t>Debe </a:t>
            </a:r>
            <a:r>
              <a:rPr lang="es-ES_tradnl" sz="2400" dirty="0"/>
              <a:t>ser consciente de utilizar una forma de comunicación adecuada en función de la naturaleza de la tarea de comunicación en cuestión y con quién se está comunicando. </a:t>
            </a:r>
            <a:endParaRPr lang="es-ES_tradnl" sz="2400" dirty="0" smtClean="0"/>
          </a:p>
          <a:p>
            <a:pPr>
              <a:spcBef>
                <a:spcPts val="500"/>
              </a:spcBef>
              <a:spcAft>
                <a:spcPts val="300"/>
              </a:spcAft>
              <a:buClr>
                <a:schemeClr val="accent2"/>
              </a:buClr>
              <a:buFont typeface="Wingdings" charset="2"/>
              <a:buChar char="v"/>
            </a:pPr>
            <a:r>
              <a:rPr lang="es-ES_tradnl" sz="2400" dirty="0" smtClean="0"/>
              <a:t>En </a:t>
            </a:r>
            <a:r>
              <a:rPr lang="es-ES_tradnl" sz="2400" dirty="0"/>
              <a:t>un entorno de proyecto, comunicación significa comunicarse con las partes interesadas del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El plan de </a:t>
            </a:r>
            <a:r>
              <a:rPr lang="es-ES_tradnl" sz="2400" dirty="0"/>
              <a:t>comunicación </a:t>
            </a:r>
            <a:r>
              <a:rPr lang="es-ES_tradnl" sz="2400" dirty="0" smtClean="0"/>
              <a:t>es </a:t>
            </a:r>
            <a:r>
              <a:rPr lang="es-ES_tradnl" sz="2400" dirty="0"/>
              <a:t>el proceso de determinar las necesidades de información de las partes interesadas del proyecto, que en general será diferente para </a:t>
            </a:r>
            <a:r>
              <a:rPr lang="es-ES_tradnl" sz="2400" dirty="0" smtClean="0"/>
              <a:t>los </a:t>
            </a:r>
            <a:r>
              <a:rPr lang="es-ES_tradnl" sz="2400" dirty="0"/>
              <a:t>diferentes </a:t>
            </a:r>
            <a:r>
              <a:rPr lang="es-ES_tradnl" sz="2400" dirty="0" err="1" smtClean="0"/>
              <a:t>stakeholders</a:t>
            </a:r>
            <a:r>
              <a:rPr lang="es-ES_tradnl" sz="2400" dirty="0" smtClean="0"/>
              <a:t>, </a:t>
            </a:r>
            <a:r>
              <a:rPr lang="es-ES_tradnl" sz="2400" dirty="0"/>
              <a:t>y, en consecuencia, diseñará el enfoque de la comunicación dentro de las limitaciones de los activos organizacionales </a:t>
            </a:r>
            <a:r>
              <a:rPr lang="es-ES_tradnl" sz="2400" dirty="0" smtClean="0"/>
              <a:t>disponibles.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115</a:t>
            </a:fld>
            <a:endParaRPr lang="en-US" sz="1600"/>
          </a:p>
        </p:txBody>
      </p:sp>
    </p:spTree>
    <p:extLst>
      <p:ext uri="{BB962C8B-B14F-4D97-AF65-F5344CB8AC3E}">
        <p14:creationId xmlns:p14="http://schemas.microsoft.com/office/powerpoint/2010/main" val="1893986350"/>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Planning Project Communication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Para ser específicos, la planificación de la comunicación determina lo siguiente</a:t>
            </a:r>
            <a:r>
              <a:rPr lang="es-ES_tradnl" sz="2400" dirty="0" smtClean="0"/>
              <a:t>:</a:t>
            </a:r>
          </a:p>
          <a:p>
            <a:pPr>
              <a:spcBef>
                <a:spcPts val="500"/>
              </a:spcBef>
              <a:spcAft>
                <a:spcPts val="300"/>
              </a:spcAft>
              <a:buClr>
                <a:schemeClr val="accent2"/>
              </a:buClr>
              <a:buFont typeface="Wingdings" charset="2"/>
              <a:buChar char="v"/>
            </a:pPr>
            <a:r>
              <a:rPr lang="es-ES_tradnl" sz="2400" dirty="0" smtClean="0"/>
              <a:t>• </a:t>
            </a:r>
            <a:r>
              <a:rPr lang="es-ES_tradnl" sz="2400" dirty="0"/>
              <a:t>Las necesidades de comunicación e información de cada parte interesada del proyecto: individual o </a:t>
            </a:r>
            <a:r>
              <a:rPr lang="es-ES_tradnl" sz="2400" dirty="0" smtClean="0"/>
              <a:t>grupal</a:t>
            </a:r>
          </a:p>
          <a:p>
            <a:pPr>
              <a:spcBef>
                <a:spcPts val="500"/>
              </a:spcBef>
              <a:spcAft>
                <a:spcPts val="300"/>
              </a:spcAft>
              <a:buClr>
                <a:schemeClr val="accent2"/>
              </a:buClr>
              <a:buFont typeface="Wingdings" charset="2"/>
              <a:buChar char="v"/>
            </a:pPr>
            <a:r>
              <a:rPr lang="es-ES_tradnl" sz="2400" dirty="0" smtClean="0"/>
              <a:t>• Las W (por su significado en </a:t>
            </a:r>
            <a:r>
              <a:rPr lang="es-ES_tradnl" sz="2400" dirty="0" err="1" smtClean="0"/>
              <a:t>ingl</a:t>
            </a:r>
            <a:r>
              <a:rPr lang="es-ES" sz="2400" dirty="0" err="1" smtClean="0"/>
              <a:t>és</a:t>
            </a:r>
            <a:r>
              <a:rPr lang="es-ES_tradnl" sz="2400" dirty="0" smtClean="0"/>
              <a:t>): </a:t>
            </a:r>
            <a:r>
              <a:rPr lang="es-ES_tradnl" sz="2400" b="1" dirty="0"/>
              <a:t>qué</a:t>
            </a:r>
            <a:r>
              <a:rPr lang="es-ES_tradnl" sz="2400" dirty="0"/>
              <a:t> información se necesita y </a:t>
            </a:r>
            <a:r>
              <a:rPr lang="es-ES_tradnl" sz="2400" b="1" dirty="0"/>
              <a:t>dónde</a:t>
            </a:r>
            <a:r>
              <a:rPr lang="es-ES_tradnl" sz="2400" dirty="0"/>
              <a:t> se almacenará, </a:t>
            </a:r>
            <a:r>
              <a:rPr lang="es-ES_tradnl" sz="2400" b="1" dirty="0"/>
              <a:t>cuándo</a:t>
            </a:r>
            <a:r>
              <a:rPr lang="es-ES_tradnl" sz="2400" dirty="0"/>
              <a:t> se necesita, </a:t>
            </a:r>
            <a:r>
              <a:rPr lang="es-ES_tradnl" sz="2400" b="1" dirty="0"/>
              <a:t>quién</a:t>
            </a:r>
            <a:r>
              <a:rPr lang="es-ES_tradnl" sz="2400" dirty="0"/>
              <a:t> la necesita, </a:t>
            </a:r>
            <a:r>
              <a:rPr lang="es-ES_tradnl" sz="2400" b="1" dirty="0"/>
              <a:t>quién</a:t>
            </a:r>
            <a:r>
              <a:rPr lang="es-ES_tradnl" sz="2400" dirty="0"/>
              <a:t> la entregará, </a:t>
            </a:r>
            <a:r>
              <a:rPr lang="es-ES_tradnl" sz="2400" b="1" dirty="0"/>
              <a:t>quién</a:t>
            </a:r>
            <a:r>
              <a:rPr lang="es-ES_tradnl" sz="2400" dirty="0"/>
              <a:t> puede acceder a ella, etc</a:t>
            </a:r>
            <a:r>
              <a:rPr lang="es-ES_tradnl" sz="2400" dirty="0" smtClean="0"/>
              <a:t>.</a:t>
            </a:r>
          </a:p>
          <a:p>
            <a:pPr>
              <a:spcBef>
                <a:spcPts val="500"/>
              </a:spcBef>
              <a:spcAft>
                <a:spcPts val="300"/>
              </a:spcAft>
              <a:buClr>
                <a:schemeClr val="accent2"/>
              </a:buClr>
              <a:buFont typeface="Wingdings" charset="2"/>
              <a:buChar char="v"/>
            </a:pPr>
            <a:r>
              <a:rPr lang="es-ES_tradnl" sz="2400" dirty="0" smtClean="0"/>
              <a:t>• </a:t>
            </a:r>
            <a:r>
              <a:rPr lang="es-ES_tradnl" sz="2400" dirty="0"/>
              <a:t>Cómo se entregará la información, por ejemplo, por correo electrónico, llamada telefónica o </a:t>
            </a:r>
            <a:r>
              <a:rPr lang="es-ES_tradnl" sz="2400" dirty="0" smtClean="0"/>
              <a:t>presentación</a:t>
            </a:r>
          </a:p>
          <a:p>
            <a:pPr>
              <a:spcBef>
                <a:spcPts val="500"/>
              </a:spcBef>
              <a:spcAft>
                <a:spcPts val="300"/>
              </a:spcAft>
              <a:buClr>
                <a:schemeClr val="accent2"/>
              </a:buClr>
              <a:buFont typeface="Wingdings" charset="2"/>
              <a:buChar char="v"/>
            </a:pPr>
            <a:r>
              <a:rPr lang="es-ES_tradnl" sz="2400" dirty="0" smtClean="0"/>
              <a:t>• </a:t>
            </a:r>
            <a:r>
              <a:rPr lang="es-ES_tradnl" sz="2400" dirty="0"/>
              <a:t>Factores de brecha: diferencias horarias, barreras del idioma y barreras </a:t>
            </a:r>
            <a:r>
              <a:rPr lang="es-ES_tradnl" sz="2400" dirty="0" smtClean="0"/>
              <a:t>interculturales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116</a:t>
            </a:fld>
            <a:endParaRPr lang="en-US" sz="1600"/>
          </a:p>
        </p:txBody>
      </p:sp>
    </p:spTree>
    <p:extLst>
      <p:ext uri="{BB962C8B-B14F-4D97-AF65-F5344CB8AC3E}">
        <p14:creationId xmlns:p14="http://schemas.microsoft.com/office/powerpoint/2010/main" val="526586271"/>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Planning Project Communication</a:t>
            </a:r>
          </a:p>
        </p:txBody>
      </p:sp>
      <p:sp>
        <p:nvSpPr>
          <p:cNvPr id="3" name="Marcador de contenido 2"/>
          <p:cNvSpPr>
            <a:spLocks noGrp="1"/>
          </p:cNvSpPr>
          <p:nvPr>
            <p:ph idx="1"/>
          </p:nvPr>
        </p:nvSpPr>
        <p:spPr>
          <a:xfrm>
            <a:off x="1097280" y="2176271"/>
            <a:ext cx="10262382" cy="4283513"/>
          </a:xfrm>
        </p:spPr>
        <p:txBody>
          <a:bodyPr>
            <a:noAutofit/>
          </a:bodyPr>
          <a:lstStyle/>
          <a:p>
            <a:pPr>
              <a:spcBef>
                <a:spcPts val="500"/>
              </a:spcBef>
              <a:spcAft>
                <a:spcPts val="300"/>
              </a:spcAft>
              <a:buClr>
                <a:schemeClr val="accent2"/>
              </a:buClr>
              <a:buFont typeface="Wingdings" charset="2"/>
              <a:buChar char="v"/>
            </a:pPr>
            <a:r>
              <a:rPr lang="es-ES_tradnl" sz="2400" dirty="0" smtClean="0"/>
              <a:t>¡</a:t>
            </a:r>
            <a:r>
              <a:rPr lang="es-ES_tradnl" sz="2400" dirty="0"/>
              <a:t>Precaución! El plan de comunicación </a:t>
            </a:r>
            <a:r>
              <a:rPr lang="es-ES_tradnl" sz="2400" dirty="0" smtClean="0"/>
              <a:t>es </a:t>
            </a:r>
            <a:r>
              <a:rPr lang="es-ES_tradnl" sz="2400" dirty="0"/>
              <a:t>el proceso de determinar las necesidades de información de cada parte interesada del proyecto y, en consecuencia, el enfoque de comunicación. </a:t>
            </a:r>
            <a:endParaRPr lang="es-ES_tradnl" sz="2400" dirty="0" smtClean="0"/>
          </a:p>
          <a:p>
            <a:pPr>
              <a:spcBef>
                <a:spcPts val="500"/>
              </a:spcBef>
              <a:spcAft>
                <a:spcPts val="300"/>
              </a:spcAft>
              <a:buClr>
                <a:schemeClr val="accent2"/>
              </a:buClr>
              <a:buFont typeface="Wingdings" charset="2"/>
              <a:buChar char="v"/>
            </a:pPr>
            <a:r>
              <a:rPr lang="es-ES_tradnl" sz="2400" dirty="0" smtClean="0"/>
              <a:t>Una </a:t>
            </a:r>
            <a:r>
              <a:rPr lang="es-ES_tradnl" sz="2400" dirty="0"/>
              <a:t>planificación deficiente producirá resultados no deseados, como que las personas incorrectas obtengan información confidencial, que la información necesaria no llegue a tiempo a las partes interesadas correctas, que se utilicen métodos de comunicación incorrectos, etc.</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117</a:t>
            </a:fld>
            <a:endParaRPr lang="en-US" sz="1600"/>
          </a:p>
        </p:txBody>
      </p:sp>
    </p:spTree>
    <p:extLst>
      <p:ext uri="{BB962C8B-B14F-4D97-AF65-F5344CB8AC3E}">
        <p14:creationId xmlns:p14="http://schemas.microsoft.com/office/powerpoint/2010/main" val="1543890181"/>
      </p:ext>
    </p:extLst>
  </p:cSld>
  <p:clrMapOvr>
    <a:masterClrMapping/>
  </p:clrMapOvr>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Planning Project Communication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Como se </a:t>
            </a:r>
            <a:r>
              <a:rPr lang="es-ES_tradnl" sz="2400" dirty="0" smtClean="0"/>
              <a:t>mencionó, </a:t>
            </a:r>
            <a:r>
              <a:rPr lang="es-ES_tradnl" sz="2400" dirty="0"/>
              <a:t>el registro de partes interesadas se desarrolla durante el proceso de Identificación de partes interesadas, que, junto con el plan del proyecto, es el aporte principal al proceso de </a:t>
            </a:r>
            <a:r>
              <a:rPr lang="es-ES_tradnl" sz="2400" i="1" dirty="0" smtClean="0"/>
              <a:t>plan </a:t>
            </a:r>
            <a:r>
              <a:rPr lang="es-ES_tradnl" sz="2400" i="1" dirty="0"/>
              <a:t>de comunicación </a:t>
            </a:r>
            <a:r>
              <a:rPr lang="es-ES_tradnl" sz="2400" dirty="0"/>
              <a:t>presentado en la Tabla 9-2 en términos de sus aportes, herramientas y </a:t>
            </a:r>
            <a:r>
              <a:rPr lang="es-ES_tradnl" sz="2400" dirty="0" smtClean="0"/>
              <a:t>técnicas y </a:t>
            </a:r>
            <a:r>
              <a:rPr lang="es-ES_tradnl" sz="2400" dirty="0"/>
              <a:t>salidas. </a:t>
            </a:r>
            <a:endParaRPr lang="es-ES_tradnl" sz="2400" dirty="0" smtClean="0"/>
          </a:p>
          <a:p>
            <a:pPr>
              <a:spcBef>
                <a:spcPts val="500"/>
              </a:spcBef>
              <a:spcAft>
                <a:spcPts val="300"/>
              </a:spcAft>
              <a:buClr>
                <a:schemeClr val="accent2"/>
              </a:buClr>
              <a:buFont typeface="Wingdings" charset="2"/>
              <a:buChar char="v"/>
            </a:pPr>
            <a:r>
              <a:rPr lang="es-ES_tradnl" sz="2400" dirty="0" smtClean="0"/>
              <a:t>Además</a:t>
            </a:r>
            <a:r>
              <a:rPr lang="es-ES_tradnl" sz="2400" dirty="0"/>
              <a:t>, debido a que la comunicación es el hilo conductor de todo el proyecto, y debido a que debe adaptarse a todo el entorno del proyecto, todos los factores </a:t>
            </a:r>
            <a:r>
              <a:rPr lang="es-ES_tradnl" sz="2400" dirty="0" smtClean="0"/>
              <a:t>de entorno de </a:t>
            </a:r>
            <a:r>
              <a:rPr lang="es-ES_tradnl" sz="2400" dirty="0"/>
              <a:t>la empresa y todos los activos del proceso organizativo deben considerarse como entrada. </a:t>
            </a:r>
            <a:endParaRPr lang="es-ES_tradnl" sz="2400" dirty="0" smtClean="0"/>
          </a:p>
          <a:p>
            <a:pPr>
              <a:spcBef>
                <a:spcPts val="500"/>
              </a:spcBef>
              <a:spcAft>
                <a:spcPts val="300"/>
              </a:spcAft>
              <a:buClr>
                <a:schemeClr val="accent2"/>
              </a:buClr>
              <a:buFont typeface="Wingdings" charset="2"/>
              <a:buChar char="v"/>
            </a:pPr>
            <a:r>
              <a:rPr lang="es-ES_tradnl" sz="2400" dirty="0" smtClean="0"/>
              <a:t>La </a:t>
            </a:r>
            <a:r>
              <a:rPr lang="es-ES_tradnl" sz="2400" dirty="0"/>
              <a:t>información histórica y las lecciones aprendidas son particularmente importantes porque pueden usarse para planificar de manera inteligente la comunicación basada en la experiencia.</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118</a:t>
            </a:fld>
            <a:endParaRPr lang="en-US" sz="1600"/>
          </a:p>
        </p:txBody>
      </p:sp>
    </p:spTree>
    <p:extLst>
      <p:ext uri="{BB962C8B-B14F-4D97-AF65-F5344CB8AC3E}">
        <p14:creationId xmlns:p14="http://schemas.microsoft.com/office/powerpoint/2010/main" val="759990008"/>
      </p:ext>
    </p:extLst>
  </p:cSld>
  <p:clrMapOvr>
    <a:masterClrMapping/>
  </p:clrMapOvr>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119</a:t>
            </a:fld>
            <a:endParaRPr lang="en-US" sz="1600" dirty="0"/>
          </a:p>
        </p:txBody>
      </p:sp>
      <p:sp>
        <p:nvSpPr>
          <p:cNvPr id="6" name="Título 1"/>
          <p:cNvSpPr txBox="1">
            <a:spLocks/>
          </p:cNvSpPr>
          <p:nvPr/>
        </p:nvSpPr>
        <p:spPr>
          <a:xfrm>
            <a:off x="240049" y="1728696"/>
            <a:ext cx="3461907" cy="979591"/>
          </a:xfrm>
          <a:prstGeom prst="rect">
            <a:avLst/>
          </a:prstGeom>
        </p:spPr>
        <p:txBody>
          <a:bodyPr>
            <a:normAutofit fontScale="925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Planning Project Communication</a:t>
            </a:r>
            <a:endParaRPr lang="en-US" sz="4300" dirty="0"/>
          </a:p>
        </p:txBody>
      </p:sp>
      <p:pic>
        <p:nvPicPr>
          <p:cNvPr id="3" name="Imagen 2"/>
          <p:cNvPicPr>
            <a:picLocks noChangeAspect="1"/>
          </p:cNvPicPr>
          <p:nvPr/>
        </p:nvPicPr>
        <p:blipFill>
          <a:blip r:embed="rId3"/>
          <a:stretch>
            <a:fillRect/>
          </a:stretch>
        </p:blipFill>
        <p:spPr>
          <a:xfrm>
            <a:off x="4232308" y="207772"/>
            <a:ext cx="7731346" cy="5973572"/>
          </a:xfrm>
          <a:prstGeom prst="rect">
            <a:avLst/>
          </a:prstGeom>
        </p:spPr>
      </p:pic>
    </p:spTree>
    <p:extLst>
      <p:ext uri="{BB962C8B-B14F-4D97-AF65-F5344CB8AC3E}">
        <p14:creationId xmlns:p14="http://schemas.microsoft.com/office/powerpoint/2010/main" val="119473601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Resource Management: Big Picture</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 </a:t>
            </a:r>
            <a:r>
              <a:rPr lang="es-ES_tradnl" sz="2300" b="1" dirty="0"/>
              <a:t>Estimar los recursos </a:t>
            </a:r>
            <a:r>
              <a:rPr lang="es-ES_tradnl" sz="2300" b="1" dirty="0" smtClean="0"/>
              <a:t>para una actividad</a:t>
            </a:r>
            <a:r>
              <a:rPr lang="es-ES_tradnl" sz="2300" b="1" dirty="0"/>
              <a:t>.</a:t>
            </a:r>
            <a:r>
              <a:rPr lang="es-ES_tradnl" sz="2300" dirty="0"/>
              <a:t> </a:t>
            </a:r>
            <a:endParaRPr lang="es-ES_tradnl" sz="2300" dirty="0" smtClean="0"/>
          </a:p>
          <a:p>
            <a:pPr>
              <a:spcBef>
                <a:spcPts val="500"/>
              </a:spcBef>
              <a:spcAft>
                <a:spcPts val="300"/>
              </a:spcAft>
              <a:buClr>
                <a:schemeClr val="accent2"/>
              </a:buClr>
              <a:buFont typeface="Wingdings" charset="2"/>
              <a:buChar char="v"/>
            </a:pPr>
            <a:r>
              <a:rPr lang="es-ES_tradnl" sz="2300" dirty="0" smtClean="0"/>
              <a:t>Calcula </a:t>
            </a:r>
            <a:r>
              <a:rPr lang="es-ES_tradnl" sz="2300" dirty="0"/>
              <a:t>los tipos y cantidades de equipo y recursos físicos que se requerirán para realizar cada actividad programada. Los recursos físicos son recursos no humanos, como instalaciones, equipos, materiales y suministros</a:t>
            </a:r>
            <a:r>
              <a:rPr lang="es-ES_tradnl" sz="2300" dirty="0" smtClean="0"/>
              <a:t>.</a:t>
            </a:r>
          </a:p>
          <a:p>
            <a:pPr>
              <a:spcBef>
                <a:spcPts val="500"/>
              </a:spcBef>
              <a:spcAft>
                <a:spcPts val="300"/>
              </a:spcAft>
              <a:buClr>
                <a:schemeClr val="accent2"/>
              </a:buClr>
              <a:buFont typeface="Wingdings" charset="2"/>
              <a:buChar char="v"/>
            </a:pPr>
            <a:r>
              <a:rPr lang="es-ES_tradnl" sz="2300" dirty="0" smtClean="0"/>
              <a:t>• </a:t>
            </a:r>
            <a:r>
              <a:rPr lang="es-ES_tradnl" sz="2300" b="1" dirty="0"/>
              <a:t>Adquirir el equipo del proyecto</a:t>
            </a:r>
            <a:r>
              <a:rPr lang="es-ES_tradnl" sz="2300" dirty="0"/>
              <a:t>. </a:t>
            </a:r>
            <a:endParaRPr lang="es-ES_tradnl" sz="2300" dirty="0" smtClean="0"/>
          </a:p>
          <a:p>
            <a:pPr>
              <a:spcBef>
                <a:spcPts val="500"/>
              </a:spcBef>
              <a:spcAft>
                <a:spcPts val="300"/>
              </a:spcAft>
              <a:buClr>
                <a:schemeClr val="accent2"/>
              </a:buClr>
              <a:buFont typeface="Wingdings" charset="2"/>
              <a:buChar char="v"/>
            </a:pPr>
            <a:r>
              <a:rPr lang="es-ES_tradnl" sz="2300" dirty="0" smtClean="0"/>
              <a:t>El </a:t>
            </a:r>
            <a:r>
              <a:rPr lang="es-ES_tradnl" sz="2300" dirty="0"/>
              <a:t>proceso de obtención del equipo y los recursos físicos estimados por el proceso anterior</a:t>
            </a:r>
            <a:r>
              <a:rPr lang="es-ES_tradnl" sz="2300" dirty="0" smtClean="0"/>
              <a:t>.</a:t>
            </a:r>
          </a:p>
          <a:p>
            <a:pPr>
              <a:spcBef>
                <a:spcPts val="500"/>
              </a:spcBef>
              <a:spcAft>
                <a:spcPts val="300"/>
              </a:spcAft>
              <a:buClr>
                <a:schemeClr val="accent2"/>
              </a:buClr>
              <a:buFont typeface="Wingdings" charset="2"/>
              <a:buChar char="v"/>
            </a:pPr>
            <a:r>
              <a:rPr lang="es-ES_tradnl" sz="2300" dirty="0" smtClean="0"/>
              <a:t>• </a:t>
            </a:r>
            <a:r>
              <a:rPr lang="es-ES_tradnl" sz="2300" b="1" dirty="0"/>
              <a:t>Desarrollar equipo. </a:t>
            </a:r>
            <a:endParaRPr lang="es-ES_tradnl" sz="2300" b="1" dirty="0" smtClean="0"/>
          </a:p>
          <a:p>
            <a:pPr>
              <a:spcBef>
                <a:spcPts val="500"/>
              </a:spcBef>
              <a:spcAft>
                <a:spcPts val="300"/>
              </a:spcAft>
              <a:buClr>
                <a:schemeClr val="accent2"/>
              </a:buClr>
              <a:buFont typeface="Wingdings" charset="2"/>
              <a:buChar char="v"/>
            </a:pPr>
            <a:r>
              <a:rPr lang="es-ES_tradnl" sz="2300" dirty="0" smtClean="0"/>
              <a:t>El </a:t>
            </a:r>
            <a:r>
              <a:rPr lang="es-ES_tradnl" sz="2300" dirty="0"/>
              <a:t>proceso de desarrollar un equipo óptimo al mejorar las competencias individuales y las interacciones entre los miembros individuales del equipo, mejorando así el entorno del equipo</a:t>
            </a:r>
            <a:r>
              <a:rPr lang="es-ES_tradnl" sz="23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a:t>
            </a:fld>
            <a:endParaRPr lang="en-US" sz="1600"/>
          </a:p>
        </p:txBody>
      </p:sp>
    </p:spTree>
    <p:extLst>
      <p:ext uri="{BB962C8B-B14F-4D97-AF65-F5344CB8AC3E}">
        <p14:creationId xmlns:p14="http://schemas.microsoft.com/office/powerpoint/2010/main" val="1917641098"/>
      </p:ext>
    </p:extLst>
  </p:cSld>
  <p:clrMapOvr>
    <a:masterClrMapping/>
  </p:clrMapOvr>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Project Communication Plan</a:t>
            </a:r>
          </a:p>
        </p:txBody>
      </p:sp>
      <p:sp>
        <p:nvSpPr>
          <p:cNvPr id="3" name="Marcador de contenido 2"/>
          <p:cNvSpPr>
            <a:spLocks noGrp="1"/>
          </p:cNvSpPr>
          <p:nvPr>
            <p:ph idx="1"/>
          </p:nvPr>
        </p:nvSpPr>
        <p:spPr>
          <a:xfrm>
            <a:off x="786384" y="1899139"/>
            <a:ext cx="10680192" cy="4560646"/>
          </a:xfrm>
        </p:spPr>
        <p:txBody>
          <a:bodyPr>
            <a:noAutofit/>
          </a:bodyPr>
          <a:lstStyle/>
          <a:p>
            <a:pPr>
              <a:spcBef>
                <a:spcPts val="500"/>
              </a:spcBef>
              <a:spcAft>
                <a:spcPts val="300"/>
              </a:spcAft>
              <a:buClr>
                <a:schemeClr val="accent2"/>
              </a:buClr>
              <a:buFont typeface="Wingdings" charset="2"/>
              <a:buChar char="v"/>
            </a:pPr>
            <a:r>
              <a:rPr lang="es-ES_tradnl" sz="2400" dirty="0"/>
              <a:t>El principal resultado de la planificación de la comunicación es el </a:t>
            </a:r>
            <a:r>
              <a:rPr lang="es-ES_tradnl" sz="2400" i="1" dirty="0"/>
              <a:t>plan de gestión de la comunicación</a:t>
            </a:r>
            <a:r>
              <a:rPr lang="es-ES_tradnl" sz="2400" dirty="0"/>
              <a:t>. Este es el documento que describe las expectativas y necesidades de comunicación, así como los planes para satisfacer estas necesidades</a:t>
            </a:r>
            <a:r>
              <a:rPr lang="es-ES_tradnl" sz="2400" dirty="0" smtClean="0"/>
              <a:t>. Incluye </a:t>
            </a:r>
            <a:r>
              <a:rPr lang="es-ES_tradnl" sz="2400" dirty="0"/>
              <a:t>lo siguiente</a:t>
            </a:r>
            <a:r>
              <a:rPr lang="es-ES_tradnl" sz="2400" dirty="0" smtClean="0"/>
              <a:t>:</a:t>
            </a:r>
          </a:p>
          <a:p>
            <a:pPr>
              <a:spcBef>
                <a:spcPts val="500"/>
              </a:spcBef>
              <a:spcAft>
                <a:spcPts val="300"/>
              </a:spcAft>
              <a:buClr>
                <a:schemeClr val="accent2"/>
              </a:buClr>
              <a:buFont typeface="Wingdings" charset="2"/>
              <a:buChar char="v"/>
            </a:pPr>
            <a:r>
              <a:rPr lang="es-ES_tradnl" sz="2400" dirty="0" smtClean="0"/>
              <a:t>• </a:t>
            </a:r>
            <a:r>
              <a:rPr lang="es-ES_tradnl" sz="2400" dirty="0"/>
              <a:t>Requisitos de comunicación de las partes interesadas del proyecto</a:t>
            </a:r>
            <a:r>
              <a:rPr lang="es-ES_tradnl" sz="2400" dirty="0" smtClean="0"/>
              <a:t>.</a:t>
            </a:r>
          </a:p>
          <a:p>
            <a:pPr>
              <a:spcBef>
                <a:spcPts val="500"/>
              </a:spcBef>
              <a:spcAft>
                <a:spcPts val="300"/>
              </a:spcAft>
              <a:buClr>
                <a:schemeClr val="accent2"/>
              </a:buClr>
              <a:buFont typeface="Wingdings" charset="2"/>
              <a:buChar char="v"/>
            </a:pPr>
            <a:r>
              <a:rPr lang="es-ES_tradnl" sz="2400" dirty="0" smtClean="0"/>
              <a:t>• </a:t>
            </a:r>
            <a:r>
              <a:rPr lang="es-ES_tradnl" sz="2400" dirty="0"/>
              <a:t>Información a comunicar: contenido, formato y nivel de detalle</a:t>
            </a:r>
            <a:r>
              <a:rPr lang="es-ES_tradnl" sz="2400" dirty="0" smtClean="0"/>
              <a:t>.</a:t>
            </a:r>
          </a:p>
          <a:p>
            <a:pPr>
              <a:spcBef>
                <a:spcPts val="500"/>
              </a:spcBef>
              <a:spcAft>
                <a:spcPts val="300"/>
              </a:spcAft>
              <a:buClr>
                <a:schemeClr val="accent2"/>
              </a:buClr>
              <a:buFont typeface="Wingdings" charset="2"/>
              <a:buChar char="v"/>
            </a:pPr>
            <a:r>
              <a:rPr lang="es-ES_tradnl" sz="2400" dirty="0" smtClean="0"/>
              <a:t>• </a:t>
            </a:r>
            <a:r>
              <a:rPr lang="es-ES_tradnl" sz="2400" dirty="0"/>
              <a:t>Quién comunicará la información, quién la recibirá y por </a:t>
            </a:r>
            <a:r>
              <a:rPr lang="es-ES_tradnl" sz="2400" dirty="0" smtClean="0"/>
              <a:t>qué</a:t>
            </a:r>
          </a:p>
          <a:p>
            <a:pPr>
              <a:spcBef>
                <a:spcPts val="500"/>
              </a:spcBef>
              <a:spcAft>
                <a:spcPts val="300"/>
              </a:spcAft>
              <a:buClr>
                <a:schemeClr val="accent2"/>
              </a:buClr>
              <a:buFont typeface="Wingdings" charset="2"/>
              <a:buChar char="v"/>
            </a:pPr>
            <a:r>
              <a:rPr lang="es-ES_tradnl" sz="2400" dirty="0" smtClean="0"/>
              <a:t>• </a:t>
            </a:r>
            <a:r>
              <a:rPr lang="es-ES_tradnl" sz="2400" dirty="0"/>
              <a:t>La persona responsable de autorizar la divulgación de información confidencial</a:t>
            </a:r>
            <a:r>
              <a:rPr lang="es-ES_tradnl" sz="2400" dirty="0" smtClean="0"/>
              <a:t>.</a:t>
            </a:r>
          </a:p>
          <a:p>
            <a:pPr>
              <a:spcBef>
                <a:spcPts val="500"/>
              </a:spcBef>
              <a:spcAft>
                <a:spcPts val="300"/>
              </a:spcAft>
              <a:buClr>
                <a:schemeClr val="accent2"/>
              </a:buClr>
              <a:buFont typeface="Wingdings" charset="2"/>
              <a:buChar char="v"/>
            </a:pPr>
            <a:r>
              <a:rPr lang="es-ES_tradnl" sz="2400" dirty="0" smtClean="0"/>
              <a:t>• </a:t>
            </a:r>
            <a:r>
              <a:rPr lang="es-ES_tradnl" sz="2400" dirty="0"/>
              <a:t>Métodos de comunicación que se utilizarán, como correo electrónico, presentación y comunicado de prensa</a:t>
            </a:r>
            <a:r>
              <a:rPr lang="es-ES_tradnl" sz="2400" dirty="0" smtClean="0"/>
              <a:t>.</a:t>
            </a:r>
          </a:p>
          <a:p>
            <a:pPr>
              <a:spcBef>
                <a:spcPts val="500"/>
              </a:spcBef>
              <a:spcAft>
                <a:spcPts val="300"/>
              </a:spcAft>
              <a:buClr>
                <a:schemeClr val="accent2"/>
              </a:buClr>
              <a:buFont typeface="Wingdings" charset="2"/>
              <a:buChar char="v"/>
            </a:pPr>
            <a:r>
              <a:rPr lang="es-ES_tradnl" sz="2400" dirty="0" smtClean="0"/>
              <a:t>• </a:t>
            </a:r>
            <a:r>
              <a:rPr lang="es-ES_tradnl" sz="2400" dirty="0"/>
              <a:t>La frecuencia de comunicación, tal como diaria o semanal</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120</a:t>
            </a:fld>
            <a:endParaRPr lang="en-US" sz="1600"/>
          </a:p>
        </p:txBody>
      </p:sp>
    </p:spTree>
    <p:extLst>
      <p:ext uri="{BB962C8B-B14F-4D97-AF65-F5344CB8AC3E}">
        <p14:creationId xmlns:p14="http://schemas.microsoft.com/office/powerpoint/2010/main" val="134339286"/>
      </p:ext>
    </p:extLst>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Project Communication Plan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 El método y el procedimiento para escalar aquellos problemas que no se pueden resolver a un nivel más bajo de personal, como el nivel de proyecto</a:t>
            </a:r>
          </a:p>
          <a:p>
            <a:pPr>
              <a:spcBef>
                <a:spcPts val="500"/>
              </a:spcBef>
              <a:spcAft>
                <a:spcPts val="300"/>
              </a:spcAft>
              <a:buClr>
                <a:schemeClr val="accent2"/>
              </a:buClr>
              <a:buFont typeface="Wingdings" charset="2"/>
              <a:buChar char="v"/>
            </a:pPr>
            <a:r>
              <a:rPr lang="es-ES_tradnl" sz="2400" dirty="0"/>
              <a:t>• Un glosario de terminología de comunicación común</a:t>
            </a:r>
            <a:r>
              <a:rPr lang="es-ES_tradnl" sz="2400" dirty="0" smtClean="0"/>
              <a:t>.</a:t>
            </a:r>
          </a:p>
          <a:p>
            <a:pPr>
              <a:spcBef>
                <a:spcPts val="500"/>
              </a:spcBef>
              <a:spcAft>
                <a:spcPts val="300"/>
              </a:spcAft>
              <a:buClr>
                <a:schemeClr val="accent2"/>
              </a:buClr>
              <a:buFont typeface="Wingdings" charset="2"/>
              <a:buChar char="v"/>
            </a:pPr>
            <a:r>
              <a:rPr lang="es-ES_tradnl" sz="2400" dirty="0" smtClean="0"/>
              <a:t>• </a:t>
            </a:r>
            <a:r>
              <a:rPr lang="es-ES_tradnl" sz="2400" dirty="0"/>
              <a:t>Métodos y procedimientos para actualizar y refinar el plan de gestión de la comunicación si es necesario a medida que el programa avanza</a:t>
            </a:r>
            <a:r>
              <a:rPr lang="es-ES_tradnl" sz="2400" dirty="0" smtClean="0"/>
              <a:t>.</a:t>
            </a:r>
          </a:p>
          <a:p>
            <a:pPr>
              <a:spcBef>
                <a:spcPts val="500"/>
              </a:spcBef>
              <a:spcAft>
                <a:spcPts val="300"/>
              </a:spcAft>
              <a:buClr>
                <a:schemeClr val="accent2"/>
              </a:buClr>
              <a:buFont typeface="Wingdings" charset="2"/>
              <a:buChar char="v"/>
            </a:pPr>
            <a:r>
              <a:rPr lang="es-ES_tradnl" sz="2400" dirty="0" smtClean="0"/>
              <a:t>• </a:t>
            </a:r>
            <a:r>
              <a:rPr lang="es-ES_tradnl" sz="2400" dirty="0"/>
              <a:t>Restricciones de comunicación</a:t>
            </a:r>
            <a:r>
              <a:rPr lang="es-ES_tradnl" sz="2400" dirty="0" smtClean="0"/>
              <a:t>.</a:t>
            </a:r>
          </a:p>
          <a:p>
            <a:pPr>
              <a:spcBef>
                <a:spcPts val="500"/>
              </a:spcBef>
              <a:spcAft>
                <a:spcPts val="300"/>
              </a:spcAft>
              <a:buClr>
                <a:schemeClr val="accent2"/>
              </a:buClr>
              <a:buFont typeface="Wingdings" charset="2"/>
              <a:buChar char="v"/>
            </a:pPr>
            <a:r>
              <a:rPr lang="es-ES_tradnl" sz="2400" dirty="0" smtClean="0"/>
              <a:t>Al </a:t>
            </a:r>
            <a:r>
              <a:rPr lang="es-ES_tradnl" sz="2400" dirty="0"/>
              <a:t>ejecutar un proyecto en esta era de la información, lo más probable es que necesite múltiples tecnologías para la comunicación, como correo electrónico, calendarios web y videoconferencias. Por lo tanto, es importante que planifique los requisitos de la tecnología de comunicación. Esta planificación tiene dos componentes: las </a:t>
            </a:r>
            <a:r>
              <a:rPr lang="es-ES_tradnl" sz="2400" i="1" dirty="0"/>
              <a:t>herramientas</a:t>
            </a:r>
            <a:r>
              <a:rPr lang="es-ES_tradnl" sz="2400" dirty="0"/>
              <a:t> que se necesitan y el </a:t>
            </a:r>
            <a:r>
              <a:rPr lang="es-ES_tradnl" sz="2400" i="1" dirty="0"/>
              <a:t>uso</a:t>
            </a:r>
            <a:r>
              <a:rPr lang="es-ES_tradnl" sz="2400" dirty="0"/>
              <a:t> de esas herramientas. </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121</a:t>
            </a:fld>
            <a:endParaRPr lang="en-US" sz="1600"/>
          </a:p>
        </p:txBody>
      </p:sp>
    </p:spTree>
    <p:extLst>
      <p:ext uri="{BB962C8B-B14F-4D97-AF65-F5344CB8AC3E}">
        <p14:creationId xmlns:p14="http://schemas.microsoft.com/office/powerpoint/2010/main" val="1620183252"/>
      </p:ext>
    </p:extLst>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Project Communication Plan</a:t>
            </a:r>
          </a:p>
        </p:txBody>
      </p:sp>
      <p:sp>
        <p:nvSpPr>
          <p:cNvPr id="3" name="Marcador de contenido 2"/>
          <p:cNvSpPr>
            <a:spLocks noGrp="1"/>
          </p:cNvSpPr>
          <p:nvPr>
            <p:ph idx="1"/>
          </p:nvPr>
        </p:nvSpPr>
        <p:spPr>
          <a:xfrm>
            <a:off x="438912" y="1899139"/>
            <a:ext cx="11375136" cy="4560646"/>
          </a:xfrm>
        </p:spPr>
        <p:txBody>
          <a:bodyPr>
            <a:noAutofit/>
          </a:bodyPr>
          <a:lstStyle/>
          <a:p>
            <a:pPr>
              <a:spcBef>
                <a:spcPts val="500"/>
              </a:spcBef>
              <a:spcAft>
                <a:spcPts val="300"/>
              </a:spcAft>
              <a:buClr>
                <a:schemeClr val="accent2"/>
              </a:buClr>
              <a:buFont typeface="Wingdings" charset="2"/>
              <a:buChar char="v"/>
            </a:pPr>
            <a:r>
              <a:rPr lang="es-ES_tradnl" sz="2250" dirty="0"/>
              <a:t>Para determinar </a:t>
            </a:r>
            <a:r>
              <a:rPr lang="es-ES_tradnl" sz="2250" i="1" dirty="0"/>
              <a:t>qué herramientas </a:t>
            </a:r>
            <a:r>
              <a:rPr lang="es-ES_tradnl" sz="2250" dirty="0"/>
              <a:t>son necesarias, </a:t>
            </a:r>
            <a:r>
              <a:rPr lang="es-ES_tradnl" sz="2250" dirty="0" err="1" smtClean="0"/>
              <a:t>preg</a:t>
            </a:r>
            <a:r>
              <a:rPr lang="es-ES" sz="2250" dirty="0" smtClean="0"/>
              <a:t>úntese</a:t>
            </a:r>
            <a:r>
              <a:rPr lang="es-ES_tradnl" sz="2250" dirty="0" smtClean="0"/>
              <a:t>:</a:t>
            </a:r>
          </a:p>
          <a:p>
            <a:pPr marL="292608" lvl="1" indent="0">
              <a:spcBef>
                <a:spcPts val="500"/>
              </a:spcBef>
              <a:spcAft>
                <a:spcPts val="300"/>
              </a:spcAft>
              <a:buClr>
                <a:schemeClr val="accent2"/>
              </a:buClr>
              <a:buNone/>
            </a:pPr>
            <a:r>
              <a:rPr lang="es-ES_tradnl" sz="2250" dirty="0" smtClean="0"/>
              <a:t>• </a:t>
            </a:r>
            <a:r>
              <a:rPr lang="es-ES_tradnl" sz="2250" dirty="0"/>
              <a:t>¿Con qué frecuencia necesita actualizar la información</a:t>
            </a:r>
            <a:r>
              <a:rPr lang="es-ES_tradnl" sz="2250" dirty="0" smtClean="0"/>
              <a:t>?</a:t>
            </a:r>
          </a:p>
          <a:p>
            <a:pPr marL="292608" lvl="1" indent="0">
              <a:spcBef>
                <a:spcPts val="500"/>
              </a:spcBef>
              <a:spcAft>
                <a:spcPts val="300"/>
              </a:spcAft>
              <a:buClr>
                <a:schemeClr val="accent2"/>
              </a:buClr>
              <a:buNone/>
            </a:pPr>
            <a:r>
              <a:rPr lang="es-ES_tradnl" sz="2250" dirty="0" smtClean="0"/>
              <a:t>• </a:t>
            </a:r>
            <a:r>
              <a:rPr lang="es-ES_tradnl" sz="2250" dirty="0"/>
              <a:t>¿El equipo celebrará reuniones cara a cara o virtuales</a:t>
            </a:r>
            <a:r>
              <a:rPr lang="es-ES_tradnl" sz="2250" dirty="0" smtClean="0"/>
              <a:t>?</a:t>
            </a:r>
          </a:p>
          <a:p>
            <a:pPr lvl="1">
              <a:spcBef>
                <a:spcPts val="500"/>
              </a:spcBef>
              <a:spcAft>
                <a:spcPts val="300"/>
              </a:spcAft>
              <a:buClr>
                <a:schemeClr val="accent2"/>
              </a:buClr>
              <a:buFont typeface="Wingdings" charset="2"/>
              <a:buChar char="v"/>
            </a:pPr>
            <a:r>
              <a:rPr lang="es-ES_tradnl" sz="2250" dirty="0" smtClean="0"/>
              <a:t>Para </a:t>
            </a:r>
            <a:r>
              <a:rPr lang="es-ES_tradnl" sz="2250" dirty="0"/>
              <a:t>obtener información que no cambie con frecuencia, los informes escritos serán suficientes, mientras que la información que debe actualizarse con frecuencia y en cualquier momento necesita herramientas de comunicación web. </a:t>
            </a:r>
            <a:endParaRPr lang="es-ES_tradnl" sz="2250" dirty="0" smtClean="0"/>
          </a:p>
          <a:p>
            <a:pPr>
              <a:spcBef>
                <a:spcPts val="500"/>
              </a:spcBef>
              <a:spcAft>
                <a:spcPts val="300"/>
              </a:spcAft>
              <a:buClr>
                <a:schemeClr val="accent2"/>
              </a:buClr>
              <a:buFont typeface="Wingdings" charset="2"/>
              <a:buChar char="v"/>
            </a:pPr>
            <a:r>
              <a:rPr lang="es-ES_tradnl" sz="2250" dirty="0" smtClean="0"/>
              <a:t>Para </a:t>
            </a:r>
            <a:r>
              <a:rPr lang="es-ES_tradnl" sz="2250" dirty="0"/>
              <a:t>planificar el </a:t>
            </a:r>
            <a:r>
              <a:rPr lang="es-ES_tradnl" sz="2250" i="1" dirty="0"/>
              <a:t>uso efectivo </a:t>
            </a:r>
            <a:r>
              <a:rPr lang="es-ES_tradnl" sz="2250" dirty="0"/>
              <a:t>de las herramientas, haga las siguientes preguntas</a:t>
            </a:r>
            <a:r>
              <a:rPr lang="es-ES_tradnl" sz="2250" dirty="0" smtClean="0"/>
              <a:t>:</a:t>
            </a:r>
          </a:p>
          <a:p>
            <a:pPr marL="292608" lvl="1" indent="0">
              <a:spcBef>
                <a:spcPts val="500"/>
              </a:spcBef>
              <a:spcAft>
                <a:spcPts val="300"/>
              </a:spcAft>
              <a:buClr>
                <a:schemeClr val="accent2"/>
              </a:buClr>
              <a:buNone/>
            </a:pPr>
            <a:r>
              <a:rPr lang="es-ES_tradnl" sz="2250" dirty="0" smtClean="0"/>
              <a:t>• </a:t>
            </a:r>
            <a:r>
              <a:rPr lang="es-ES_tradnl" sz="2250" dirty="0"/>
              <a:t>¿Las herramientas (sistemas de comunicación) ya están en su lugar y listas para ser utilizadas</a:t>
            </a:r>
            <a:r>
              <a:rPr lang="es-ES_tradnl" sz="2250" dirty="0" smtClean="0"/>
              <a:t>?</a:t>
            </a:r>
          </a:p>
          <a:p>
            <a:pPr marL="292608" lvl="1" indent="0">
              <a:spcBef>
                <a:spcPts val="500"/>
              </a:spcBef>
              <a:spcAft>
                <a:spcPts val="300"/>
              </a:spcAft>
              <a:buClr>
                <a:schemeClr val="accent2"/>
              </a:buClr>
              <a:buNone/>
            </a:pPr>
            <a:r>
              <a:rPr lang="es-ES_tradnl" sz="2250" dirty="0"/>
              <a:t>• ¿Cambiarán las herramientas de comunicación disponibles antes de que finalice el </a:t>
            </a:r>
            <a:r>
              <a:rPr lang="es-ES_tradnl" sz="2250" dirty="0" smtClean="0"/>
              <a:t>proyecto?</a:t>
            </a:r>
          </a:p>
          <a:p>
            <a:pPr marL="292608" lvl="1" indent="0">
              <a:spcBef>
                <a:spcPts val="500"/>
              </a:spcBef>
              <a:spcAft>
                <a:spcPts val="300"/>
              </a:spcAft>
              <a:buClr>
                <a:schemeClr val="accent2"/>
              </a:buClr>
              <a:buNone/>
            </a:pPr>
            <a:r>
              <a:rPr lang="es-ES_tradnl" sz="2250" dirty="0"/>
              <a:t>• </a:t>
            </a:r>
            <a:r>
              <a:rPr lang="es-ES_tradnl" sz="2250" dirty="0" smtClean="0"/>
              <a:t>¿</a:t>
            </a:r>
            <a:r>
              <a:rPr lang="es-ES_tradnl" sz="2250" dirty="0"/>
              <a:t>Están los miembros del equipo familiarizados con las herramientas o necesitan entrenamiento para usarlos?</a:t>
            </a:r>
          </a:p>
          <a:p>
            <a:pPr marL="292608" lvl="1" indent="0">
              <a:spcBef>
                <a:spcPts val="500"/>
              </a:spcBef>
              <a:spcAft>
                <a:spcPts val="300"/>
              </a:spcAft>
              <a:buClr>
                <a:schemeClr val="accent2"/>
              </a:buClr>
              <a:buNone/>
            </a:pPr>
            <a:endParaRPr lang="es-ES_tradnl" sz="225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122</a:t>
            </a:fld>
            <a:endParaRPr lang="en-US" sz="1600"/>
          </a:p>
        </p:txBody>
      </p:sp>
    </p:spTree>
    <p:extLst>
      <p:ext uri="{BB962C8B-B14F-4D97-AF65-F5344CB8AC3E}">
        <p14:creationId xmlns:p14="http://schemas.microsoft.com/office/powerpoint/2010/main" val="1243553141"/>
      </p:ext>
    </p:extLst>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Project Communication Plan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smtClean="0"/>
              <a:t>Sugerencia: </a:t>
            </a:r>
            <a:r>
              <a:rPr lang="es-ES_tradnl" sz="2400" dirty="0"/>
              <a:t>Al planificar la </a:t>
            </a:r>
            <a:r>
              <a:rPr lang="es-ES_tradnl" sz="2400" dirty="0" smtClean="0"/>
              <a:t>comunicación, </a:t>
            </a:r>
            <a:r>
              <a:rPr lang="es-ES_tradnl" sz="2400" dirty="0"/>
              <a:t>preste atención a los detalles, haga preguntas y pruebe la situación para llegar a una mejor comprensión. Un problema bien entendido ya está medio resuelto. </a:t>
            </a:r>
            <a:endParaRPr lang="es-ES_tradnl" sz="2400" dirty="0" smtClean="0"/>
          </a:p>
          <a:p>
            <a:pPr>
              <a:spcBef>
                <a:spcPts val="500"/>
              </a:spcBef>
              <a:spcAft>
                <a:spcPts val="300"/>
              </a:spcAft>
              <a:buClr>
                <a:schemeClr val="accent2"/>
              </a:buClr>
              <a:buFont typeface="Wingdings" charset="2"/>
              <a:buChar char="v"/>
            </a:pPr>
            <a:endParaRPr lang="es-ES_tradnl" sz="2400" dirty="0"/>
          </a:p>
          <a:p>
            <a:pPr>
              <a:spcBef>
                <a:spcPts val="500"/>
              </a:spcBef>
              <a:spcAft>
                <a:spcPts val="300"/>
              </a:spcAft>
              <a:buClr>
                <a:schemeClr val="accent2"/>
              </a:buClr>
              <a:buFont typeface="Wingdings" charset="2"/>
              <a:buChar char="v"/>
            </a:pPr>
            <a:r>
              <a:rPr lang="es-ES_tradnl" sz="2400" dirty="0" smtClean="0"/>
              <a:t>Parte </a:t>
            </a:r>
            <a:r>
              <a:rPr lang="es-ES_tradnl" sz="2400" dirty="0"/>
              <a:t>de la gestión de las expectativas de las partes interesadas es mantenerlos en la misma página que usted. Para mantenerse en la misma página con las partes interesadas, es importante distribuir la información relevante en el momento adecuado</a:t>
            </a:r>
            <a:r>
              <a:rPr lang="es-ES_tradnl" sz="2400" dirty="0" smtClean="0"/>
              <a:t>.</a:t>
            </a:r>
          </a:p>
          <a:p>
            <a:pPr>
              <a:spcBef>
                <a:spcPts val="500"/>
              </a:spcBef>
              <a:spcAft>
                <a:spcPts val="300"/>
              </a:spcAft>
              <a:buClr>
                <a:schemeClr val="accent2"/>
              </a:buClr>
              <a:buFont typeface="Wingdings" charset="2"/>
              <a:buChar char="v"/>
            </a:pPr>
            <a:r>
              <a:rPr lang="es-ES_tradnl" sz="2400" dirty="0" smtClean="0"/>
              <a:t>Con </a:t>
            </a:r>
            <a:r>
              <a:rPr lang="es-ES_tradnl" sz="2400" dirty="0"/>
              <a:t>el plan de comunicación en nuestras manos, estamos listos para hacer que la comunicación suceda, por ejemplo; </a:t>
            </a:r>
            <a:r>
              <a:rPr lang="es-ES_tradnl" sz="2400" dirty="0" smtClean="0"/>
              <a:t>implementar </a:t>
            </a:r>
            <a:r>
              <a:rPr lang="es-ES_tradnl" sz="2400" dirty="0"/>
              <a:t>el plan mediante la gestión y seguimiento de las comunicaciones.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123</a:t>
            </a:fld>
            <a:endParaRPr lang="en-US" sz="1600"/>
          </a:p>
        </p:txBody>
      </p:sp>
    </p:spTree>
    <p:extLst>
      <p:ext uri="{BB962C8B-B14F-4D97-AF65-F5344CB8AC3E}">
        <p14:creationId xmlns:p14="http://schemas.microsoft.com/office/powerpoint/2010/main" val="162756946"/>
      </p:ext>
    </p:extLst>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Manage Communication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A lo largo del ciclo de vida del proyecto, debe distribuir continuamente la información relevante a las partes interesadas correctas en el momento adecuado utilizando los métodos adecuados. </a:t>
            </a:r>
            <a:endParaRPr lang="es-ES_tradnl" sz="2400" dirty="0" smtClean="0"/>
          </a:p>
          <a:p>
            <a:pPr>
              <a:spcBef>
                <a:spcPts val="500"/>
              </a:spcBef>
              <a:spcAft>
                <a:spcPts val="300"/>
              </a:spcAft>
              <a:buClr>
                <a:schemeClr val="accent2"/>
              </a:buClr>
              <a:buFont typeface="Wingdings" charset="2"/>
              <a:buChar char="v"/>
            </a:pPr>
            <a:r>
              <a:rPr lang="es-ES_tradnl" sz="2400" dirty="0" smtClean="0"/>
              <a:t>Una </a:t>
            </a:r>
            <a:r>
              <a:rPr lang="es-ES_tradnl" sz="2400" dirty="0"/>
              <a:t>declaración más completa sería que necesita hacer que las comunicaciones sucedan, donde el </a:t>
            </a:r>
            <a:r>
              <a:rPr lang="es-ES_tradnl" sz="2400" i="1" dirty="0"/>
              <a:t>desarrollo de las comunicaciones</a:t>
            </a:r>
            <a:r>
              <a:rPr lang="es-ES_tradnl" sz="2400" dirty="0"/>
              <a:t> incluye crear, recopilar, almacenar, recuperar y, al final, disponer de la información del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El </a:t>
            </a:r>
            <a:r>
              <a:rPr lang="es-ES_tradnl" sz="2400" dirty="0"/>
              <a:t>proceso para que esto ocurra se llama </a:t>
            </a:r>
            <a:r>
              <a:rPr lang="en-US" sz="2400" dirty="0"/>
              <a:t>Manage </a:t>
            </a:r>
            <a:r>
              <a:rPr lang="en-US" sz="2400" dirty="0" smtClean="0"/>
              <a:t>Communication </a:t>
            </a:r>
            <a:r>
              <a:rPr lang="es-ES_tradnl" sz="2400" dirty="0" smtClean="0"/>
              <a:t>y </a:t>
            </a:r>
            <a:r>
              <a:rPr lang="es-ES_tradnl" sz="2400" dirty="0"/>
              <a:t>se ejecuta de acuerdo con el plan de </a:t>
            </a:r>
            <a:r>
              <a:rPr lang="es-ES_tradnl" sz="2400" dirty="0" err="1" smtClean="0"/>
              <a:t>gesti</a:t>
            </a:r>
            <a:r>
              <a:rPr lang="es-ES" sz="2400" dirty="0" err="1" smtClean="0"/>
              <a:t>ón</a:t>
            </a:r>
            <a:r>
              <a:rPr lang="es-ES_tradnl" sz="2400" dirty="0" smtClean="0"/>
              <a:t> </a:t>
            </a:r>
            <a:r>
              <a:rPr lang="es-ES_tradnl" sz="2400" dirty="0"/>
              <a:t>de la comunicación. </a:t>
            </a:r>
            <a:endParaRPr lang="es-ES_tradnl" sz="2400" dirty="0" smtClean="0"/>
          </a:p>
          <a:p>
            <a:pPr>
              <a:spcBef>
                <a:spcPts val="500"/>
              </a:spcBef>
              <a:spcAft>
                <a:spcPts val="300"/>
              </a:spcAft>
              <a:buClr>
                <a:schemeClr val="accent2"/>
              </a:buClr>
              <a:buFont typeface="Wingdings" charset="2"/>
              <a:buChar char="v"/>
            </a:pPr>
            <a:r>
              <a:rPr lang="es-ES_tradnl" sz="2400" dirty="0" smtClean="0"/>
              <a:t>Este </a:t>
            </a:r>
            <a:r>
              <a:rPr lang="es-ES_tradnl" sz="2400" dirty="0"/>
              <a:t>proceso se presenta en la Tabla 9-3 en términos de información, herramientas, técnicas y resultados</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124</a:t>
            </a:fld>
            <a:endParaRPr lang="en-US" sz="1600"/>
          </a:p>
        </p:txBody>
      </p:sp>
    </p:spTree>
    <p:extLst>
      <p:ext uri="{BB962C8B-B14F-4D97-AF65-F5344CB8AC3E}">
        <p14:creationId xmlns:p14="http://schemas.microsoft.com/office/powerpoint/2010/main" val="1629776826"/>
      </p:ext>
    </p:extLst>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125</a:t>
            </a:fld>
            <a:endParaRPr lang="en-US" sz="1600" dirty="0"/>
          </a:p>
        </p:txBody>
      </p:sp>
      <p:sp>
        <p:nvSpPr>
          <p:cNvPr id="6" name="Título 1"/>
          <p:cNvSpPr txBox="1">
            <a:spLocks/>
          </p:cNvSpPr>
          <p:nvPr/>
        </p:nvSpPr>
        <p:spPr>
          <a:xfrm>
            <a:off x="770401" y="649704"/>
            <a:ext cx="3874751" cy="979591"/>
          </a:xfrm>
          <a:prstGeom prst="rect">
            <a:avLst/>
          </a:prstGeom>
        </p:spPr>
        <p:txBody>
          <a:bodyPr>
            <a:normAutofit fontScale="925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Manage Communication</a:t>
            </a:r>
            <a:endParaRPr lang="en-US" sz="4300" dirty="0"/>
          </a:p>
        </p:txBody>
      </p:sp>
      <p:pic>
        <p:nvPicPr>
          <p:cNvPr id="4" name="Imagen 3"/>
          <p:cNvPicPr>
            <a:picLocks noChangeAspect="1"/>
          </p:cNvPicPr>
          <p:nvPr/>
        </p:nvPicPr>
        <p:blipFill>
          <a:blip r:embed="rId3"/>
          <a:stretch>
            <a:fillRect/>
          </a:stretch>
        </p:blipFill>
        <p:spPr>
          <a:xfrm>
            <a:off x="3840480" y="30034"/>
            <a:ext cx="7272274" cy="6691548"/>
          </a:xfrm>
          <a:prstGeom prst="rect">
            <a:avLst/>
          </a:prstGeom>
        </p:spPr>
      </p:pic>
    </p:spTree>
    <p:extLst>
      <p:ext uri="{BB962C8B-B14F-4D97-AF65-F5344CB8AC3E}">
        <p14:creationId xmlns:p14="http://schemas.microsoft.com/office/powerpoint/2010/main" val="754543276"/>
      </p:ext>
    </p:extLst>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Manage Communication</a:t>
            </a:r>
          </a:p>
        </p:txBody>
      </p:sp>
      <p:sp>
        <p:nvSpPr>
          <p:cNvPr id="3" name="Marcador de contenido 2"/>
          <p:cNvSpPr>
            <a:spLocks noGrp="1"/>
          </p:cNvSpPr>
          <p:nvPr>
            <p:ph idx="1"/>
          </p:nvPr>
        </p:nvSpPr>
        <p:spPr>
          <a:xfrm>
            <a:off x="877824" y="1899139"/>
            <a:ext cx="10826496" cy="4560646"/>
          </a:xfrm>
        </p:spPr>
        <p:txBody>
          <a:bodyPr>
            <a:noAutofit/>
          </a:bodyPr>
          <a:lstStyle/>
          <a:p>
            <a:pPr>
              <a:spcBef>
                <a:spcPts val="500"/>
              </a:spcBef>
              <a:spcAft>
                <a:spcPts val="300"/>
              </a:spcAft>
              <a:buClr>
                <a:schemeClr val="accent2"/>
              </a:buClr>
              <a:buFont typeface="Wingdings" charset="2"/>
              <a:buChar char="v"/>
            </a:pPr>
            <a:r>
              <a:rPr lang="es-ES_tradnl" sz="2400" dirty="0"/>
              <a:t>En general, el proceso de gestión de la comunicación se ejecuta de acuerdo con el plan de gestión de la comunicación. La tarea principal de este proceso es distribuir la información correcta a la parte interesada correcta en el momento adecuado. </a:t>
            </a:r>
            <a:endParaRPr lang="es-ES_tradnl" sz="2400" dirty="0" smtClean="0"/>
          </a:p>
          <a:p>
            <a:pPr>
              <a:spcBef>
                <a:spcPts val="500"/>
              </a:spcBef>
              <a:spcAft>
                <a:spcPts val="300"/>
              </a:spcAft>
              <a:buClr>
                <a:schemeClr val="accent2"/>
              </a:buClr>
              <a:buFont typeface="Wingdings" charset="2"/>
              <a:buChar char="v"/>
            </a:pPr>
            <a:r>
              <a:rPr lang="es-ES_tradnl" sz="2400" dirty="0" smtClean="0"/>
              <a:t>Todas </a:t>
            </a:r>
            <a:r>
              <a:rPr lang="es-ES_tradnl" sz="2400" dirty="0"/>
              <a:t>las demás actividades en este proceso están dedicadas a esta tarea central. Usted obtiene información sobre las partes interesadas, como su </a:t>
            </a:r>
            <a:r>
              <a:rPr lang="es-ES_tradnl" sz="2400" dirty="0" smtClean="0"/>
              <a:t>identidad y  </a:t>
            </a:r>
            <a:r>
              <a:rPr lang="es-ES_tradnl" sz="2400" dirty="0"/>
              <a:t>necesidades </a:t>
            </a:r>
            <a:r>
              <a:rPr lang="es-ES_tradnl" sz="2400" dirty="0" smtClean="0"/>
              <a:t>de comunicación </a:t>
            </a:r>
            <a:r>
              <a:rPr lang="es-ES_tradnl" sz="2400" dirty="0"/>
              <a:t>del </a:t>
            </a:r>
            <a:r>
              <a:rPr lang="es-ES_tradnl" sz="2400" i="1" dirty="0"/>
              <a:t>registro de partes </a:t>
            </a:r>
            <a:r>
              <a:rPr lang="es-ES_tradnl" sz="2400" i="1" dirty="0" smtClean="0"/>
              <a:t>interesadas</a:t>
            </a:r>
            <a:r>
              <a:rPr lang="es-ES_tradnl" sz="2400" dirty="0" smtClean="0"/>
              <a:t>.</a:t>
            </a:r>
          </a:p>
          <a:p>
            <a:pPr>
              <a:spcBef>
                <a:spcPts val="500"/>
              </a:spcBef>
              <a:spcAft>
                <a:spcPts val="300"/>
              </a:spcAft>
              <a:buClr>
                <a:schemeClr val="accent2"/>
              </a:buClr>
              <a:buFont typeface="Wingdings" charset="2"/>
              <a:buChar char="v"/>
            </a:pPr>
            <a:r>
              <a:rPr lang="es-ES_tradnl" sz="2400" dirty="0" smtClean="0"/>
              <a:t>Averigüe </a:t>
            </a:r>
            <a:r>
              <a:rPr lang="es-ES_tradnl" sz="2400" dirty="0"/>
              <a:t>en el </a:t>
            </a:r>
            <a:r>
              <a:rPr lang="es-ES_tradnl" sz="2400" i="1" dirty="0"/>
              <a:t>plan de gestión de recursos </a:t>
            </a:r>
            <a:r>
              <a:rPr lang="es-ES_tradnl" sz="2400" dirty="0"/>
              <a:t>qué comunicación se necesita para la administración del equipo y los recursos físicos. y también </a:t>
            </a:r>
            <a:r>
              <a:rPr lang="es-ES_tradnl" sz="2400" dirty="0" smtClean="0"/>
              <a:t>aprenda </a:t>
            </a:r>
            <a:r>
              <a:rPr lang="es-ES_tradnl" sz="2400" dirty="0"/>
              <a:t>estrategias de comunicación del </a:t>
            </a:r>
            <a:r>
              <a:rPr lang="es-ES_tradnl" sz="2400" i="1" dirty="0"/>
              <a:t>plan de </a:t>
            </a:r>
            <a:r>
              <a:rPr lang="es-ES_tradnl" sz="2400" i="1" dirty="0" smtClean="0"/>
              <a:t>compromiso de </a:t>
            </a:r>
            <a:r>
              <a:rPr lang="es-ES_tradnl" sz="2400" i="1" dirty="0"/>
              <a:t>los interesados </a:t>
            </a:r>
            <a:r>
              <a:rPr lang="es-ES_tradnl" sz="2400" dirty="0"/>
              <a:t>​​para mantener a los interesados ​​involucrados en 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Con </a:t>
            </a:r>
            <a:r>
              <a:rPr lang="es-ES_tradnl" sz="2400" dirty="0"/>
              <a:t>este conocimiento a la mano, distribuya la información utilizando tecnología, métodos y habilidades de comunicación.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126</a:t>
            </a:fld>
            <a:endParaRPr lang="en-US" sz="1600"/>
          </a:p>
        </p:txBody>
      </p:sp>
    </p:spTree>
    <p:extLst>
      <p:ext uri="{BB962C8B-B14F-4D97-AF65-F5344CB8AC3E}">
        <p14:creationId xmlns:p14="http://schemas.microsoft.com/office/powerpoint/2010/main" val="1540470943"/>
      </p:ext>
    </p:extLst>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El proceso de </a:t>
            </a:r>
            <a:r>
              <a:rPr lang="es-ES_tradnl" sz="2400" dirty="0" smtClean="0"/>
              <a:t>monitoreo de la comunicación garantiza </a:t>
            </a:r>
            <a:r>
              <a:rPr lang="es-ES_tradnl" sz="2400" dirty="0"/>
              <a:t>que las necesidades de información de las partes interesadas del proyecto se cumplan a lo largo de todo el ciclo de vida del proyecto según lo previsto en el plan de gestión de comunicaciones y el plan de participación de las partes interesadas. </a:t>
            </a:r>
            <a:endParaRPr lang="es-ES_tradnl" sz="2400" dirty="0" smtClean="0"/>
          </a:p>
          <a:p>
            <a:pPr>
              <a:spcBef>
                <a:spcPts val="500"/>
              </a:spcBef>
              <a:spcAft>
                <a:spcPts val="300"/>
              </a:spcAft>
              <a:buClr>
                <a:schemeClr val="accent2"/>
              </a:buClr>
              <a:buFont typeface="Wingdings" charset="2"/>
              <a:buChar char="v"/>
            </a:pPr>
            <a:endParaRPr lang="es-ES_tradnl" sz="2400" dirty="0"/>
          </a:p>
          <a:p>
            <a:pPr>
              <a:spcBef>
                <a:spcPts val="500"/>
              </a:spcBef>
              <a:spcAft>
                <a:spcPts val="300"/>
              </a:spcAft>
              <a:buClr>
                <a:schemeClr val="accent2"/>
              </a:buClr>
              <a:buFont typeface="Wingdings" charset="2"/>
              <a:buChar char="v"/>
            </a:pPr>
            <a:r>
              <a:rPr lang="es-ES_tradnl" sz="2400" dirty="0" smtClean="0"/>
              <a:t>El monitoreo </a:t>
            </a:r>
            <a:r>
              <a:rPr lang="es-ES_tradnl" sz="2400" dirty="0"/>
              <a:t>de la comunicación </a:t>
            </a:r>
            <a:r>
              <a:rPr lang="es-ES_tradnl" sz="2400" dirty="0" smtClean="0"/>
              <a:t>es </a:t>
            </a:r>
            <a:r>
              <a:rPr lang="es-ES_tradnl" sz="2400" dirty="0"/>
              <a:t>un proceso de alto nivel en el sentido de que supervisa los procesos de Gestión de la </a:t>
            </a:r>
            <a:r>
              <a:rPr lang="es-ES_tradnl" sz="2400" dirty="0" smtClean="0"/>
              <a:t>Comunicación </a:t>
            </a:r>
            <a:r>
              <a:rPr lang="es-ES_tradnl" sz="2400" dirty="0"/>
              <a:t>y </a:t>
            </a:r>
            <a:r>
              <a:rPr lang="es-ES_tradnl" sz="2400" dirty="0" smtClean="0"/>
              <a:t>Plan de Gestión </a:t>
            </a:r>
            <a:r>
              <a:rPr lang="es-ES_tradnl" sz="2400" dirty="0"/>
              <a:t>de la </a:t>
            </a:r>
            <a:r>
              <a:rPr lang="es-ES_tradnl" sz="2400" dirty="0" smtClean="0"/>
              <a:t>Comunicación para </a:t>
            </a:r>
            <a:r>
              <a:rPr lang="es-ES_tradnl" sz="2400" dirty="0"/>
              <a:t>ajustarlos a fin de optimizar el flujo de información eficaz entre todos los participantes en la comunicación del </a:t>
            </a:r>
            <a:r>
              <a:rPr lang="es-ES_tradnl" sz="2400" dirty="0" smtClean="0"/>
              <a:t>proyecto </a:t>
            </a:r>
            <a:r>
              <a:rPr lang="es-ES_tradnl" sz="2400" dirty="0"/>
              <a:t>en cualquier </a:t>
            </a:r>
            <a:r>
              <a:rPr lang="es-ES_tradnl" sz="2400" dirty="0" smtClean="0"/>
              <a:t>momento.</a:t>
            </a:r>
          </a:p>
          <a:p>
            <a:pPr>
              <a:spcBef>
                <a:spcPts val="500"/>
              </a:spcBef>
              <a:spcAft>
                <a:spcPts val="300"/>
              </a:spcAft>
              <a:buClr>
                <a:schemeClr val="accent2"/>
              </a:buClr>
              <a:buFont typeface="Wingdings" charset="2"/>
              <a:buChar char="v"/>
            </a:pP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127</a:t>
            </a:fld>
            <a:endParaRPr lang="en-US" sz="1600"/>
          </a:p>
        </p:txBody>
      </p:sp>
    </p:spTree>
    <p:extLst>
      <p:ext uri="{BB962C8B-B14F-4D97-AF65-F5344CB8AC3E}">
        <p14:creationId xmlns:p14="http://schemas.microsoft.com/office/powerpoint/2010/main" val="125722306"/>
      </p:ext>
    </p:extLst>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Mientras dirige y gestiona el trabajo del proyecto, se producen los resultados del trabajo y el progreso hacia la creación de los resultados del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El </a:t>
            </a:r>
            <a:r>
              <a:rPr lang="es-ES_tradnl" sz="2400" dirty="0"/>
              <a:t>solo hecho de producir los resultados no es garantía de éxito. El éxito está determinado por el rendimiento con el que se producen los resultados. Debe conocer el rendimiento para mantener el proyecto en el camino correcto. </a:t>
            </a:r>
            <a:endParaRPr lang="es-ES_tradnl" sz="2400" dirty="0" smtClean="0"/>
          </a:p>
          <a:p>
            <a:pPr>
              <a:spcBef>
                <a:spcPts val="500"/>
              </a:spcBef>
              <a:spcAft>
                <a:spcPts val="300"/>
              </a:spcAft>
              <a:buClr>
                <a:schemeClr val="accent2"/>
              </a:buClr>
              <a:buFont typeface="Wingdings" charset="2"/>
              <a:buChar char="v"/>
            </a:pPr>
            <a:r>
              <a:rPr lang="es-ES_tradnl" sz="2400" dirty="0" smtClean="0"/>
              <a:t>Además</a:t>
            </a:r>
            <a:r>
              <a:rPr lang="es-ES_tradnl" sz="2400" dirty="0"/>
              <a:t>, las partes interesadas deben saber con qué tasa, eficiencia y calidad de trabajo se utilizan los recursos para entregar el </a:t>
            </a:r>
            <a:r>
              <a:rPr lang="es-ES_tradnl" sz="2400" dirty="0" smtClean="0"/>
              <a:t>output del </a:t>
            </a:r>
            <a:r>
              <a:rPr lang="es-ES_tradnl" sz="2400" dirty="0"/>
              <a:t>proyecto. Para ello, debe recopilar los datos de rendimiento del proyecto y evaluar diferentes aspectos del </a:t>
            </a:r>
            <a:r>
              <a:rPr lang="es-ES_tradnl" sz="2400" dirty="0" smtClean="0"/>
              <a:t>mismo y </a:t>
            </a:r>
            <a:r>
              <a:rPr lang="es-ES_tradnl" sz="2400" dirty="0"/>
              <a:t>si cumplen con las expectativas. </a:t>
            </a:r>
            <a:endParaRPr lang="es-ES_tradnl" sz="2400" dirty="0" smtClean="0"/>
          </a:p>
          <a:p>
            <a:pPr>
              <a:spcBef>
                <a:spcPts val="500"/>
              </a:spcBef>
              <a:spcAft>
                <a:spcPts val="300"/>
              </a:spcAft>
              <a:buClr>
                <a:schemeClr val="accent2"/>
              </a:buClr>
              <a:buFont typeface="Wingdings" charset="2"/>
              <a:buChar char="v"/>
            </a:pPr>
            <a:r>
              <a:rPr lang="es-ES_tradnl" sz="2400" dirty="0" smtClean="0"/>
              <a:t>En </a:t>
            </a:r>
            <a:r>
              <a:rPr lang="es-ES_tradnl" sz="2400" dirty="0"/>
              <a:t>este proceso, estamos interesados ​​en el aspecto de comunicación del proyecto, </a:t>
            </a:r>
            <a:r>
              <a:rPr lang="es-ES_tradnl" sz="2400" dirty="0" smtClean="0"/>
              <a:t>con posibilidad de que </a:t>
            </a:r>
            <a:r>
              <a:rPr lang="es-ES_tradnl" sz="2400" dirty="0"/>
              <a:t>la comunicación esté obteniendo el apoyo de los interesados ​​directos para el proyecto</a:t>
            </a:r>
            <a:r>
              <a:rPr lang="es-ES_tradnl" sz="2400" dirty="0" smtClean="0"/>
              <a:t>.</a:t>
            </a: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128</a:t>
            </a:fld>
            <a:endParaRPr lang="en-US" sz="1600"/>
          </a:p>
        </p:txBody>
      </p:sp>
    </p:spTree>
    <p:extLst>
      <p:ext uri="{BB962C8B-B14F-4D97-AF65-F5344CB8AC3E}">
        <p14:creationId xmlns:p14="http://schemas.microsoft.com/office/powerpoint/2010/main" val="1154950685"/>
      </p:ext>
    </p:extLst>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smtClean="0"/>
              <a:t>¡</a:t>
            </a:r>
            <a:r>
              <a:rPr lang="es-ES_tradnl" sz="2400" dirty="0"/>
              <a:t>Precaución! Todos los indicadores de rendimiento no son iguales. Debe evaluar el impacto y las implicaciones de cada desviación. Por ejemplo, una desviación del rendimiento u otros problemas con los indicadores clave de rendimiento, como el </a:t>
            </a:r>
            <a:r>
              <a:rPr lang="es-ES_tradnl" sz="2400" dirty="0" smtClean="0"/>
              <a:t>calendario real </a:t>
            </a:r>
            <a:r>
              <a:rPr lang="es-ES_tradnl" sz="2400" dirty="0"/>
              <a:t>o el planificado, el costo y la calidad, pueden provocar una alarma inmediata, mientras que otros no. En caso de alarma, se debe enviar el mensaje correcto a las partes interesadas correctas en el momento adecuado, lo que puede llevar a una revisión al volver a ejecutar el proceso o procesos apropiados</a:t>
            </a:r>
            <a:r>
              <a:rPr lang="es-ES_tradnl" sz="2400" dirty="0" smtClean="0"/>
              <a:t>.</a:t>
            </a:r>
          </a:p>
          <a:p>
            <a:pPr>
              <a:spcBef>
                <a:spcPts val="500"/>
              </a:spcBef>
              <a:spcAft>
                <a:spcPts val="300"/>
              </a:spcAft>
              <a:buClr>
                <a:schemeClr val="accent2"/>
              </a:buClr>
              <a:buFont typeface="Wingdings" charset="2"/>
              <a:buChar char="v"/>
            </a:pPr>
            <a:r>
              <a:rPr lang="es-ES_tradnl" sz="2400" dirty="0" smtClean="0"/>
              <a:t>El </a:t>
            </a:r>
            <a:r>
              <a:rPr lang="es-ES_tradnl" sz="2400" dirty="0"/>
              <a:t>proceso </a:t>
            </a:r>
            <a:r>
              <a:rPr lang="en-US" sz="2400" i="1" dirty="0"/>
              <a:t>Monitor </a:t>
            </a:r>
            <a:r>
              <a:rPr lang="en-US" sz="2400" i="1" dirty="0" smtClean="0"/>
              <a:t>Communication </a:t>
            </a:r>
            <a:r>
              <a:rPr lang="es-ES_tradnl" sz="2400" dirty="0" smtClean="0"/>
              <a:t>se </a:t>
            </a:r>
            <a:r>
              <a:rPr lang="es-ES_tradnl" sz="2400" dirty="0"/>
              <a:t>presenta en la Tabla 9-4 en términos de sus entradas, herramientas y técnicas, y salidas.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129</a:t>
            </a:fld>
            <a:endParaRPr lang="en-US" sz="1600"/>
          </a:p>
        </p:txBody>
      </p:sp>
    </p:spTree>
    <p:extLst>
      <p:ext uri="{BB962C8B-B14F-4D97-AF65-F5344CB8AC3E}">
        <p14:creationId xmlns:p14="http://schemas.microsoft.com/office/powerpoint/2010/main" val="111526283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Resource Management: Big Picture</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 </a:t>
            </a:r>
            <a:r>
              <a:rPr lang="es-ES_tradnl" sz="2300" b="1" dirty="0"/>
              <a:t>Gestionar el equipo del proyecto. </a:t>
            </a:r>
            <a:endParaRPr lang="es-ES_tradnl" sz="2300" b="1" dirty="0" smtClean="0"/>
          </a:p>
          <a:p>
            <a:pPr>
              <a:spcBef>
                <a:spcPts val="500"/>
              </a:spcBef>
              <a:spcAft>
                <a:spcPts val="300"/>
              </a:spcAft>
              <a:buClr>
                <a:schemeClr val="accent2"/>
              </a:buClr>
              <a:buFont typeface="Wingdings" charset="2"/>
              <a:buChar char="v"/>
            </a:pPr>
            <a:r>
              <a:rPr lang="es-ES_tradnl" sz="2300" dirty="0" smtClean="0"/>
              <a:t>El </a:t>
            </a:r>
            <a:r>
              <a:rPr lang="es-ES_tradnl" sz="2300" dirty="0"/>
              <a:t>proceso de optimización del equipo, por lo tanto, el rendimiento del proyecto, mediante el seguimiento del rendimiento y la retroalimentación a los miembros individuales del equipo, la gestión de los cambios relacionados con el equipo y la resolución de problemas</a:t>
            </a:r>
            <a:r>
              <a:rPr lang="es-ES_tradnl" sz="2300" dirty="0" smtClean="0"/>
              <a:t>.</a:t>
            </a:r>
          </a:p>
          <a:p>
            <a:pPr>
              <a:spcBef>
                <a:spcPts val="500"/>
              </a:spcBef>
              <a:spcAft>
                <a:spcPts val="300"/>
              </a:spcAft>
              <a:buClr>
                <a:schemeClr val="accent2"/>
              </a:buClr>
              <a:buFont typeface="Wingdings" charset="2"/>
              <a:buChar char="v"/>
            </a:pPr>
            <a:endParaRPr lang="es-ES_tradnl" sz="2300" dirty="0" smtClean="0"/>
          </a:p>
          <a:p>
            <a:pPr>
              <a:spcBef>
                <a:spcPts val="500"/>
              </a:spcBef>
              <a:spcAft>
                <a:spcPts val="300"/>
              </a:spcAft>
              <a:buClr>
                <a:schemeClr val="accent2"/>
              </a:buClr>
              <a:buFont typeface="Wingdings" charset="2"/>
              <a:buChar char="v"/>
            </a:pPr>
            <a:r>
              <a:rPr lang="es-ES_tradnl" sz="2300" b="1" dirty="0"/>
              <a:t>• </a:t>
            </a:r>
            <a:r>
              <a:rPr lang="es-ES_tradnl" sz="2300" b="1" dirty="0" smtClean="0"/>
              <a:t>Controlar Recursos. </a:t>
            </a:r>
          </a:p>
          <a:p>
            <a:pPr>
              <a:spcBef>
                <a:spcPts val="500"/>
              </a:spcBef>
              <a:spcAft>
                <a:spcPts val="300"/>
              </a:spcAft>
              <a:buClr>
                <a:schemeClr val="accent2"/>
              </a:buClr>
              <a:buFont typeface="Wingdings" charset="2"/>
              <a:buChar char="v"/>
            </a:pPr>
            <a:r>
              <a:rPr lang="es-ES_tradnl" sz="2300" dirty="0" smtClean="0"/>
              <a:t>El </a:t>
            </a:r>
            <a:r>
              <a:rPr lang="es-ES_tradnl" sz="2300" dirty="0"/>
              <a:t>proceso de mantener los recursos físicos planificados, asignados (es decir, asignados) y utilizados sincronizados garantizando que se asignan, utilizan y liberan inmediatamente después de su uso.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a:t>
            </a:fld>
            <a:endParaRPr lang="en-US" sz="1600"/>
          </a:p>
        </p:txBody>
      </p:sp>
    </p:spTree>
    <p:extLst>
      <p:ext uri="{BB962C8B-B14F-4D97-AF65-F5344CB8AC3E}">
        <p14:creationId xmlns:p14="http://schemas.microsoft.com/office/powerpoint/2010/main" val="2067887552"/>
      </p:ext>
    </p:extLst>
  </p:cSld>
  <p:clrMapOvr>
    <a:masterClrMapping/>
  </p:clrMapOvr>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130</a:t>
            </a:fld>
            <a:endParaRPr lang="en-US" sz="1600"/>
          </a:p>
        </p:txBody>
      </p:sp>
      <p:pic>
        <p:nvPicPr>
          <p:cNvPr id="4" name="Imagen 3"/>
          <p:cNvPicPr>
            <a:picLocks noChangeAspect="1"/>
          </p:cNvPicPr>
          <p:nvPr/>
        </p:nvPicPr>
        <p:blipFill>
          <a:blip r:embed="rId2"/>
          <a:stretch>
            <a:fillRect/>
          </a:stretch>
        </p:blipFill>
        <p:spPr>
          <a:xfrm>
            <a:off x="2506472" y="1943347"/>
            <a:ext cx="6959600" cy="4699000"/>
          </a:xfrm>
          <a:prstGeom prst="rect">
            <a:avLst/>
          </a:prstGeom>
        </p:spPr>
      </p:pic>
    </p:spTree>
    <p:extLst>
      <p:ext uri="{BB962C8B-B14F-4D97-AF65-F5344CB8AC3E}">
        <p14:creationId xmlns:p14="http://schemas.microsoft.com/office/powerpoint/2010/main" val="250171546"/>
      </p:ext>
    </p:extLst>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Realizando el proceso de </a:t>
            </a:r>
            <a:r>
              <a:rPr lang="es-ES_tradnl" sz="2400" dirty="0" smtClean="0"/>
              <a:t>monitoreo de la comunicación vemos que el propósito </a:t>
            </a:r>
            <a:r>
              <a:rPr lang="es-ES_tradnl" sz="2400" dirty="0"/>
              <a:t>del monitoreo </a:t>
            </a:r>
            <a:r>
              <a:rPr lang="es-ES_tradnl" sz="2400" dirty="0" smtClean="0"/>
              <a:t>es </a:t>
            </a:r>
            <a:r>
              <a:rPr lang="es-ES_tradnl" sz="2400" dirty="0"/>
              <a:t>doble: </a:t>
            </a:r>
            <a:endParaRPr lang="es-ES_tradnl" sz="2400" dirty="0" smtClean="0"/>
          </a:p>
          <a:p>
            <a:pPr>
              <a:spcBef>
                <a:spcPts val="500"/>
              </a:spcBef>
              <a:spcAft>
                <a:spcPts val="300"/>
              </a:spcAft>
              <a:buClr>
                <a:schemeClr val="accent2"/>
              </a:buClr>
              <a:buFont typeface="Wingdings" charset="2"/>
              <a:buChar char="v"/>
            </a:pPr>
            <a:r>
              <a:rPr lang="es-ES_tradnl" sz="2400" dirty="0" smtClean="0"/>
              <a:t>1</a:t>
            </a:r>
            <a:r>
              <a:rPr lang="es-ES_tradnl" sz="2400" dirty="0"/>
              <a:t>) garantizar que la información correcta se distribuye a las partes interesadas correctas en el momento correcto utilizando los métodos correctos; y </a:t>
            </a:r>
            <a:endParaRPr lang="es-ES_tradnl" sz="2400" dirty="0" smtClean="0"/>
          </a:p>
          <a:p>
            <a:pPr>
              <a:spcBef>
                <a:spcPts val="500"/>
              </a:spcBef>
              <a:spcAft>
                <a:spcPts val="300"/>
              </a:spcAft>
              <a:buClr>
                <a:schemeClr val="accent2"/>
              </a:buClr>
              <a:buFont typeface="Wingdings" charset="2"/>
              <a:buChar char="v"/>
            </a:pPr>
            <a:r>
              <a:rPr lang="es-ES_tradnl" sz="2400" dirty="0" smtClean="0"/>
              <a:t>2</a:t>
            </a:r>
            <a:r>
              <a:rPr lang="es-ES_tradnl" sz="2400" dirty="0"/>
              <a:t>) </a:t>
            </a:r>
            <a:r>
              <a:rPr lang="es-ES_tradnl" sz="2400" dirty="0" smtClean="0"/>
              <a:t>verificar </a:t>
            </a:r>
            <a:r>
              <a:rPr lang="es-ES_tradnl" sz="2400" dirty="0"/>
              <a:t>esto evaluando el proyecto, por ejemplo; obtener el apoyo esperado </a:t>
            </a:r>
            <a:r>
              <a:rPr lang="es-ES_tradnl" sz="2400" dirty="0" smtClean="0"/>
              <a:t>al proyecto </a:t>
            </a:r>
            <a:r>
              <a:rPr lang="es-ES_tradnl" sz="2400" dirty="0"/>
              <a:t>por parte de las partes interesadas y, de no ser así, generar solicitudes de cambio en el plan de comunicación y la gestión. </a:t>
            </a:r>
            <a:endParaRPr lang="es-ES_tradnl" sz="2400" dirty="0" smtClean="0"/>
          </a:p>
          <a:p>
            <a:pPr>
              <a:spcBef>
                <a:spcPts val="500"/>
              </a:spcBef>
              <a:spcAft>
                <a:spcPts val="300"/>
              </a:spcAft>
              <a:buClr>
                <a:schemeClr val="accent2"/>
              </a:buClr>
              <a:buFont typeface="Wingdings" charset="2"/>
              <a:buChar char="v"/>
            </a:pPr>
            <a:endParaRPr lang="es-ES_tradnl" sz="2400" dirty="0"/>
          </a:p>
          <a:p>
            <a:pPr>
              <a:spcBef>
                <a:spcPts val="500"/>
              </a:spcBef>
              <a:spcAft>
                <a:spcPts val="300"/>
              </a:spcAft>
              <a:buClr>
                <a:schemeClr val="accent2"/>
              </a:buClr>
              <a:buFont typeface="Wingdings" charset="2"/>
              <a:buChar char="v"/>
            </a:pPr>
            <a:r>
              <a:rPr lang="es-ES_tradnl" sz="2400" dirty="0" smtClean="0"/>
              <a:t>Teniendo </a:t>
            </a:r>
            <a:r>
              <a:rPr lang="es-ES_tradnl" sz="2400" dirty="0"/>
              <a:t>esto en cuenta, el núcleo de la </a:t>
            </a:r>
            <a:r>
              <a:rPr lang="es-ES_tradnl" sz="2400" b="1" dirty="0"/>
              <a:t>realización del proceso de monitoreo de la comunicación</a:t>
            </a:r>
            <a:r>
              <a:rPr lang="es-ES_tradnl" sz="2400" dirty="0"/>
              <a:t> se explica en los siguientes </a:t>
            </a:r>
            <a:r>
              <a:rPr lang="es-ES_tradnl" sz="2400" dirty="0" smtClean="0"/>
              <a:t>pasos.</a:t>
            </a:r>
          </a:p>
          <a:p>
            <a:pPr>
              <a:spcBef>
                <a:spcPts val="500"/>
              </a:spcBef>
              <a:spcAft>
                <a:spcPts val="300"/>
              </a:spcAft>
              <a:buClr>
                <a:schemeClr val="accent2"/>
              </a:buClr>
              <a:buFont typeface="Wingdings" charset="2"/>
              <a:buChar char="v"/>
            </a:pPr>
            <a:r>
              <a:rPr lang="es-ES_tradnl" sz="2400" dirty="0" smtClean="0"/>
              <a:t>(C</a:t>
            </a:r>
            <a:r>
              <a:rPr lang="es-ES" sz="2400" dirty="0" err="1" smtClean="0"/>
              <a:t>ómo</a:t>
            </a:r>
            <a:r>
              <a:rPr lang="es-ES" sz="2400" dirty="0" smtClean="0"/>
              <a:t> se realiza el proceso de Monitoreo de la Comunicación?</a:t>
            </a:r>
            <a:r>
              <a:rPr lang="es-ES_tradnl" sz="2400" dirty="0" smtClean="0"/>
              <a:t>)</a:t>
            </a: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131</a:t>
            </a:fld>
            <a:endParaRPr lang="en-US" sz="1600"/>
          </a:p>
        </p:txBody>
      </p:sp>
    </p:spTree>
    <p:extLst>
      <p:ext uri="{BB962C8B-B14F-4D97-AF65-F5344CB8AC3E}">
        <p14:creationId xmlns:p14="http://schemas.microsoft.com/office/powerpoint/2010/main" val="1331117611"/>
      </p:ext>
    </p:extLst>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b="1" dirty="0"/>
              <a:t>Obtenga información general y </a:t>
            </a:r>
            <a:r>
              <a:rPr lang="es-ES_tradnl" sz="2400" b="1" dirty="0" smtClean="0"/>
              <a:t>”</a:t>
            </a:r>
            <a:r>
              <a:rPr lang="es-ES_tradnl" sz="2400" b="1" dirty="0" err="1" smtClean="0"/>
              <a:t>How</a:t>
            </a:r>
            <a:r>
              <a:rPr lang="es-ES_tradnl" sz="2400" b="1" dirty="0" smtClean="0"/>
              <a:t> to o Cómo </a:t>
            </a:r>
            <a:r>
              <a:rPr lang="es-ES_tradnl" sz="2400" b="1" dirty="0"/>
              <a:t>hacer" relacionada con la </a:t>
            </a:r>
            <a:r>
              <a:rPr lang="es-ES_tradnl" sz="2400" b="1" dirty="0" smtClean="0"/>
              <a:t>comunicación</a:t>
            </a:r>
            <a:r>
              <a:rPr lang="es-ES_tradnl" sz="2400" b="1" dirty="0"/>
              <a:t>:</a:t>
            </a:r>
            <a:endParaRPr lang="es-ES_tradnl" sz="2400" b="1" dirty="0" smtClean="0"/>
          </a:p>
          <a:p>
            <a:pPr>
              <a:spcBef>
                <a:spcPts val="500"/>
              </a:spcBef>
              <a:spcAft>
                <a:spcPts val="300"/>
              </a:spcAft>
              <a:buClr>
                <a:schemeClr val="accent2"/>
              </a:buClr>
              <a:buFont typeface="Wingdings" charset="2"/>
              <a:buChar char="v"/>
            </a:pPr>
            <a:r>
              <a:rPr lang="es-ES_tradnl" sz="2400" dirty="0" smtClean="0"/>
              <a:t>Del </a:t>
            </a:r>
            <a:r>
              <a:rPr lang="es-ES_tradnl" sz="2400" dirty="0"/>
              <a:t>plan de gestión de recursos, obtenga información actual sobre la organización del proyecto en términos de roles y responsabilidades; </a:t>
            </a:r>
            <a:r>
              <a:rPr lang="es-ES_tradnl" sz="2400" dirty="0" smtClean="0"/>
              <a:t>los </a:t>
            </a:r>
            <a:r>
              <a:rPr lang="es-ES_tradnl" sz="2400" dirty="0"/>
              <a:t>organigramas del proyecto serán útiles. </a:t>
            </a:r>
            <a:endParaRPr lang="es-ES_tradnl" sz="2400" dirty="0" smtClean="0"/>
          </a:p>
          <a:p>
            <a:pPr>
              <a:spcBef>
                <a:spcPts val="500"/>
              </a:spcBef>
              <a:spcAft>
                <a:spcPts val="300"/>
              </a:spcAft>
              <a:buClr>
                <a:schemeClr val="accent2"/>
              </a:buClr>
              <a:buFont typeface="Wingdings" charset="2"/>
              <a:buChar char="v"/>
            </a:pPr>
            <a:r>
              <a:rPr lang="es-ES_tradnl" sz="2400" dirty="0" smtClean="0"/>
              <a:t>Del </a:t>
            </a:r>
            <a:r>
              <a:rPr lang="es-ES_tradnl" sz="2400" dirty="0"/>
              <a:t>plan de gestión de la comunicación, conozca el plan actual para generar / recopilar, almacenar y distribuir información. </a:t>
            </a:r>
            <a:endParaRPr lang="es-ES_tradnl" sz="2400" dirty="0" smtClean="0"/>
          </a:p>
          <a:p>
            <a:pPr>
              <a:spcBef>
                <a:spcPts val="500"/>
              </a:spcBef>
              <a:spcAft>
                <a:spcPts val="300"/>
              </a:spcAft>
              <a:buClr>
                <a:schemeClr val="accent2"/>
              </a:buClr>
              <a:buFont typeface="Wingdings" charset="2"/>
              <a:buChar char="v"/>
            </a:pPr>
            <a:r>
              <a:rPr lang="es-ES_tradnl" sz="2400" dirty="0" smtClean="0"/>
              <a:t>Puede </a:t>
            </a:r>
            <a:r>
              <a:rPr lang="es-ES_tradnl" sz="2400" dirty="0"/>
              <a:t>conocer las estrategias de comunicación en el plan de participación de las partes interesadas. </a:t>
            </a:r>
            <a:endParaRPr lang="es-ES_tradnl" sz="2400" dirty="0" smtClean="0"/>
          </a:p>
          <a:p>
            <a:pPr>
              <a:spcBef>
                <a:spcPts val="500"/>
              </a:spcBef>
              <a:spcAft>
                <a:spcPts val="300"/>
              </a:spcAft>
              <a:buClr>
                <a:schemeClr val="accent2"/>
              </a:buClr>
              <a:buFont typeface="Wingdings" charset="2"/>
              <a:buChar char="v"/>
            </a:pPr>
            <a:r>
              <a:rPr lang="es-ES_tradnl" sz="2400" dirty="0" smtClean="0"/>
              <a:t>Además</a:t>
            </a:r>
            <a:r>
              <a:rPr lang="es-ES_tradnl" sz="2400" dirty="0"/>
              <a:t>, el plan de gestión de la comunicación proporcionaría orientación sobre la ejecución del proceso de </a:t>
            </a:r>
            <a:r>
              <a:rPr lang="es-ES" sz="2400" dirty="0"/>
              <a:t>Monitoreo de la Comunicación</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132</a:t>
            </a:fld>
            <a:endParaRPr lang="en-US" sz="1600"/>
          </a:p>
        </p:txBody>
      </p:sp>
    </p:spTree>
    <p:extLst>
      <p:ext uri="{BB962C8B-B14F-4D97-AF65-F5344CB8AC3E}">
        <p14:creationId xmlns:p14="http://schemas.microsoft.com/office/powerpoint/2010/main" val="732034530"/>
      </p:ext>
    </p:extLst>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b="1" dirty="0"/>
              <a:t>Obtenga los datos de ejecución del proyecto y los resultados en la </a:t>
            </a:r>
            <a:r>
              <a:rPr lang="es-ES_tradnl" sz="2400" b="1" dirty="0" smtClean="0"/>
              <a:t>comunicación</a:t>
            </a:r>
            <a:r>
              <a:rPr lang="es-ES_tradnl" sz="2400" b="1" dirty="0"/>
              <a:t>:</a:t>
            </a:r>
            <a:endParaRPr lang="es-ES_tradnl" sz="2400" b="1" dirty="0" smtClean="0"/>
          </a:p>
          <a:p>
            <a:pPr>
              <a:spcBef>
                <a:spcPts val="500"/>
              </a:spcBef>
              <a:spcAft>
                <a:spcPts val="300"/>
              </a:spcAft>
              <a:buClr>
                <a:schemeClr val="accent2"/>
              </a:buClr>
              <a:buFont typeface="Wingdings" charset="2"/>
              <a:buChar char="v"/>
            </a:pPr>
            <a:r>
              <a:rPr lang="es-ES_tradnl" sz="2400" dirty="0" smtClean="0"/>
              <a:t> El input </a:t>
            </a:r>
            <a:r>
              <a:rPr lang="es-ES_tradnl" sz="2400" i="1" dirty="0"/>
              <a:t>datos de rendimiento de trabajo </a:t>
            </a:r>
            <a:r>
              <a:rPr lang="es-ES_tradnl" sz="2400" dirty="0" smtClean="0"/>
              <a:t>de </a:t>
            </a:r>
            <a:r>
              <a:rPr lang="es-ES_tradnl" sz="2400" dirty="0"/>
              <a:t>la ejecución del proyecto </a:t>
            </a:r>
            <a:r>
              <a:rPr lang="es-ES_tradnl" sz="2400" dirty="0" smtClean="0"/>
              <a:t>incluye </a:t>
            </a:r>
            <a:r>
              <a:rPr lang="es-ES_tradnl" sz="2400" dirty="0"/>
              <a:t>información sobre el tipo y la cantidad de información que se distribuyó. </a:t>
            </a:r>
            <a:endParaRPr lang="es-ES_tradnl" sz="2400" dirty="0" smtClean="0"/>
          </a:p>
          <a:p>
            <a:pPr>
              <a:spcBef>
                <a:spcPts val="500"/>
              </a:spcBef>
              <a:spcAft>
                <a:spcPts val="300"/>
              </a:spcAft>
              <a:buClr>
                <a:schemeClr val="accent2"/>
              </a:buClr>
              <a:buFont typeface="Wingdings" charset="2"/>
              <a:buChar char="v"/>
            </a:pPr>
            <a:r>
              <a:rPr lang="es-ES_tradnl" sz="2400" dirty="0" smtClean="0"/>
              <a:t>Además</a:t>
            </a:r>
            <a:r>
              <a:rPr lang="es-ES_tradnl" sz="2400" dirty="0"/>
              <a:t>, puede averiguar qué elementos de comunicación o artefactos se distribuyeron a partir de las comunicaciones del proyecto. Estos datos brindan una buena imagen de lo que se distribuyó, a quién y de qué tecnología y métodos. </a:t>
            </a:r>
            <a:endParaRPr lang="es-ES_tradnl" sz="2400" dirty="0" smtClean="0"/>
          </a:p>
          <a:p>
            <a:pPr>
              <a:spcBef>
                <a:spcPts val="500"/>
              </a:spcBef>
              <a:spcAft>
                <a:spcPts val="300"/>
              </a:spcAft>
              <a:buClr>
                <a:schemeClr val="accent2"/>
              </a:buClr>
              <a:buFont typeface="Wingdings" charset="2"/>
              <a:buChar char="v"/>
            </a:pPr>
            <a:r>
              <a:rPr lang="es-ES_tradnl" sz="2400" dirty="0" smtClean="0"/>
              <a:t>El </a:t>
            </a:r>
            <a:r>
              <a:rPr lang="es-ES_tradnl" sz="2400" dirty="0"/>
              <a:t>siguiente paso es analizar y evaluar el impacto de esta comunicación tanto en las partes interesadas como en el proyecto.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133</a:t>
            </a:fld>
            <a:endParaRPr lang="en-US" sz="1600"/>
          </a:p>
        </p:txBody>
      </p:sp>
    </p:spTree>
    <p:extLst>
      <p:ext uri="{BB962C8B-B14F-4D97-AF65-F5344CB8AC3E}">
        <p14:creationId xmlns:p14="http://schemas.microsoft.com/office/powerpoint/2010/main" val="238974861"/>
      </p:ext>
    </p:extLst>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b="1" dirty="0"/>
              <a:t>Analizar la comunicación y su </a:t>
            </a:r>
            <a:r>
              <a:rPr lang="es-ES_tradnl" sz="2400" b="1" dirty="0" smtClean="0"/>
              <a:t>impacto:</a:t>
            </a:r>
            <a:r>
              <a:rPr lang="es-ES_tradnl" sz="2400" dirty="0" smtClean="0"/>
              <a:t> </a:t>
            </a:r>
          </a:p>
          <a:p>
            <a:pPr>
              <a:spcBef>
                <a:spcPts val="500"/>
              </a:spcBef>
              <a:spcAft>
                <a:spcPts val="300"/>
              </a:spcAft>
              <a:buClr>
                <a:schemeClr val="accent2"/>
              </a:buClr>
              <a:buFont typeface="Wingdings" charset="2"/>
              <a:buChar char="v"/>
            </a:pPr>
            <a:r>
              <a:rPr lang="es-ES_tradnl" sz="2400" dirty="0" smtClean="0"/>
              <a:t>Para </a:t>
            </a:r>
            <a:r>
              <a:rPr lang="es-ES_tradnl" sz="2400" dirty="0"/>
              <a:t>monitorear y analizar la comunicación y su impacto, haga lo siguiente</a:t>
            </a:r>
            <a:r>
              <a:rPr lang="es-ES_tradnl" sz="2400" dirty="0" smtClean="0"/>
              <a:t>: </a:t>
            </a:r>
          </a:p>
          <a:p>
            <a:pPr marL="0" indent="0">
              <a:spcBef>
                <a:spcPts val="500"/>
              </a:spcBef>
              <a:spcAft>
                <a:spcPts val="300"/>
              </a:spcAft>
              <a:buClr>
                <a:schemeClr val="accent2"/>
              </a:buClr>
              <a:buNone/>
            </a:pPr>
            <a:r>
              <a:rPr lang="es-ES_tradnl" sz="2400" dirty="0" smtClean="0"/>
              <a:t>1</a:t>
            </a:r>
            <a:r>
              <a:rPr lang="es-ES_tradnl" sz="2400" dirty="0"/>
              <a:t>. Revisar el registro de problemas de participación de los </a:t>
            </a:r>
            <a:r>
              <a:rPr lang="es-ES_tradnl" sz="2400" dirty="0" smtClean="0"/>
              <a:t>interesados, </a:t>
            </a:r>
            <a:r>
              <a:rPr lang="es-ES_tradnl" sz="2400" dirty="0"/>
              <a:t>incluidos los problemas abiertos y resueltos</a:t>
            </a:r>
            <a:r>
              <a:rPr lang="es-ES_tradnl" sz="2400" dirty="0" smtClean="0"/>
              <a:t>.</a:t>
            </a:r>
          </a:p>
          <a:p>
            <a:pPr marL="0" indent="0">
              <a:spcBef>
                <a:spcPts val="500"/>
              </a:spcBef>
              <a:spcAft>
                <a:spcPts val="300"/>
              </a:spcAft>
              <a:buClr>
                <a:schemeClr val="accent2"/>
              </a:buClr>
              <a:buNone/>
            </a:pPr>
            <a:r>
              <a:rPr lang="es-ES_tradnl" sz="2400" dirty="0" smtClean="0"/>
              <a:t>2</a:t>
            </a:r>
            <a:r>
              <a:rPr lang="es-ES_tradnl" sz="2400" dirty="0"/>
              <a:t>. Revise los datos de lecciones aprendidas del registro de lecciones aprendidas. Puede sugerir cambios relacionados con la comunicación</a:t>
            </a:r>
            <a:r>
              <a:rPr lang="es-ES_tradnl" sz="2400" dirty="0" smtClean="0"/>
              <a:t>.</a:t>
            </a:r>
          </a:p>
          <a:p>
            <a:pPr marL="0" indent="0">
              <a:spcBef>
                <a:spcPts val="500"/>
              </a:spcBef>
              <a:spcAft>
                <a:spcPts val="300"/>
              </a:spcAft>
              <a:buClr>
                <a:schemeClr val="accent2"/>
              </a:buClr>
              <a:buNone/>
            </a:pPr>
            <a:r>
              <a:rPr lang="es-ES_tradnl" sz="2400" dirty="0" smtClean="0"/>
              <a:t>3</a:t>
            </a:r>
            <a:r>
              <a:rPr lang="es-ES_tradnl" sz="2400" dirty="0"/>
              <a:t>. Evaluar el </a:t>
            </a:r>
            <a:r>
              <a:rPr lang="es-ES_tradnl" sz="2400" dirty="0" err="1" smtClean="0"/>
              <a:t>stakeholder</a:t>
            </a:r>
            <a:r>
              <a:rPr lang="es-ES_tradnl" sz="2400" dirty="0" smtClean="0"/>
              <a:t>, </a:t>
            </a:r>
            <a:r>
              <a:rPr lang="es-ES_tradnl" sz="2400" dirty="0"/>
              <a:t>por ejemplo; </a:t>
            </a:r>
            <a:r>
              <a:rPr lang="es-ES_tradnl" sz="2400" dirty="0" smtClean="0"/>
              <a:t>Cliente: </a:t>
            </a:r>
            <a:r>
              <a:rPr lang="es-ES_tradnl" sz="2400" dirty="0"/>
              <a:t>encuestas de satisfacción</a:t>
            </a:r>
            <a:r>
              <a:rPr lang="es-ES_tradnl" sz="2400" dirty="0" smtClean="0"/>
              <a:t>.</a:t>
            </a:r>
          </a:p>
          <a:p>
            <a:pPr marL="0" indent="0">
              <a:spcBef>
                <a:spcPts val="500"/>
              </a:spcBef>
              <a:spcAft>
                <a:spcPts val="300"/>
              </a:spcAft>
              <a:buClr>
                <a:schemeClr val="accent2"/>
              </a:buClr>
              <a:buNone/>
            </a:pPr>
            <a:r>
              <a:rPr lang="es-ES_tradnl" sz="2400" dirty="0" smtClean="0"/>
              <a:t>4</a:t>
            </a:r>
            <a:r>
              <a:rPr lang="es-ES_tradnl" sz="2400" dirty="0"/>
              <a:t>. Revise la matriz de evaluación de compromiso de los interesados ​​y compare los compromisos actuales de los interesados ​​con los deseados. Esto indicaría cuán efectiva es la comunicación actual</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134</a:t>
            </a:fld>
            <a:endParaRPr lang="en-US" sz="1600"/>
          </a:p>
        </p:txBody>
      </p:sp>
    </p:spTree>
    <p:extLst>
      <p:ext uri="{BB962C8B-B14F-4D97-AF65-F5344CB8AC3E}">
        <p14:creationId xmlns:p14="http://schemas.microsoft.com/office/powerpoint/2010/main" val="608073986"/>
      </p:ext>
    </p:extLst>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3" name="Marcador de contenido 2"/>
          <p:cNvSpPr>
            <a:spLocks noGrp="1"/>
          </p:cNvSpPr>
          <p:nvPr>
            <p:ph idx="1"/>
          </p:nvPr>
        </p:nvSpPr>
        <p:spPr>
          <a:xfrm>
            <a:off x="859536" y="1899139"/>
            <a:ext cx="10500126" cy="4560646"/>
          </a:xfrm>
        </p:spPr>
        <p:txBody>
          <a:bodyPr>
            <a:noAutofit/>
          </a:bodyPr>
          <a:lstStyle/>
          <a:p>
            <a:pPr marL="0" indent="0">
              <a:spcBef>
                <a:spcPts val="500"/>
              </a:spcBef>
              <a:spcAft>
                <a:spcPts val="300"/>
              </a:spcAft>
              <a:buClr>
                <a:schemeClr val="accent2"/>
              </a:buClr>
              <a:buNone/>
            </a:pPr>
            <a:r>
              <a:rPr lang="es-ES_tradnl" sz="2400" dirty="0"/>
              <a:t>5. </a:t>
            </a:r>
            <a:r>
              <a:rPr lang="es-ES_tradnl" sz="2400" dirty="0" smtClean="0"/>
              <a:t>Analice los </a:t>
            </a:r>
            <a:r>
              <a:rPr lang="es-ES_tradnl" sz="2400" dirty="0"/>
              <a:t>datos de comunicación, incluidas las encuestas de las partes interesadas, la matriz de evaluación del compromiso de los interesados, el registro de problemas, etc. para evaluar la efectividad y el impacto de la comunicación</a:t>
            </a:r>
            <a:r>
              <a:rPr lang="es-ES_tradnl" sz="2400" dirty="0" smtClean="0"/>
              <a:t>.</a:t>
            </a:r>
          </a:p>
          <a:p>
            <a:pPr marL="0" indent="0">
              <a:spcBef>
                <a:spcPts val="500"/>
              </a:spcBef>
              <a:spcAft>
                <a:spcPts val="300"/>
              </a:spcAft>
              <a:buClr>
                <a:schemeClr val="accent2"/>
              </a:buClr>
              <a:buNone/>
            </a:pPr>
            <a:r>
              <a:rPr lang="es-ES_tradnl" sz="2400" dirty="0" smtClean="0"/>
              <a:t>6</a:t>
            </a:r>
            <a:r>
              <a:rPr lang="es-ES_tradnl" sz="2400" dirty="0"/>
              <a:t>. Puede usar sus habilidades interpersonales y de equipo, como la observación y la conversación, para trabajar en equipo y realizar tareas como las siguientes</a:t>
            </a:r>
            <a:r>
              <a:rPr lang="es-ES_tradnl" sz="2400" dirty="0" smtClean="0"/>
              <a:t>:</a:t>
            </a:r>
          </a:p>
          <a:p>
            <a:pPr>
              <a:spcBef>
                <a:spcPts val="500"/>
              </a:spcBef>
              <a:spcAft>
                <a:spcPts val="300"/>
              </a:spcAft>
              <a:buClr>
                <a:schemeClr val="accent2"/>
              </a:buClr>
              <a:buFont typeface="Wingdings" charset="2"/>
              <a:buChar char="v"/>
            </a:pPr>
            <a:r>
              <a:rPr lang="es-ES_tradnl" sz="2400" dirty="0" smtClean="0"/>
              <a:t>• Determinar </a:t>
            </a:r>
            <a:r>
              <a:rPr lang="es-ES_tradnl" sz="2400" dirty="0"/>
              <a:t>la manera más eficiente y efectiva de actualizar la información de rendimiento del proyecto y distribuirla</a:t>
            </a:r>
            <a:r>
              <a:rPr lang="es-ES_tradnl" sz="2400" dirty="0" smtClean="0"/>
              <a:t>.</a:t>
            </a:r>
          </a:p>
          <a:p>
            <a:pPr>
              <a:spcBef>
                <a:spcPts val="500"/>
              </a:spcBef>
              <a:spcAft>
                <a:spcPts val="300"/>
              </a:spcAft>
              <a:buClr>
                <a:schemeClr val="accent2"/>
              </a:buClr>
              <a:buFont typeface="Wingdings" charset="2"/>
              <a:buChar char="v"/>
            </a:pPr>
            <a:r>
              <a:rPr lang="es-ES_tradnl" sz="2400" dirty="0" smtClean="0"/>
              <a:t>• </a:t>
            </a:r>
            <a:r>
              <a:rPr lang="es-ES_tradnl" sz="2400" dirty="0"/>
              <a:t>Determinar cómo responder mejor a las solicitudes de los interesados</a:t>
            </a:r>
            <a:r>
              <a:rPr lang="es-ES_tradnl" sz="2400" dirty="0" smtClean="0"/>
              <a:t>.</a:t>
            </a:r>
          </a:p>
          <a:p>
            <a:pPr marL="0" indent="0">
              <a:spcBef>
                <a:spcPts val="500"/>
              </a:spcBef>
              <a:spcAft>
                <a:spcPts val="300"/>
              </a:spcAft>
              <a:buClr>
                <a:schemeClr val="accent2"/>
              </a:buClr>
              <a:buNone/>
            </a:pPr>
            <a:r>
              <a:rPr lang="es-ES_tradnl" sz="2400" dirty="0" smtClean="0"/>
              <a:t>7</a:t>
            </a:r>
            <a:r>
              <a:rPr lang="es-ES_tradnl" sz="2400" dirty="0"/>
              <a:t>. Todas estas revisiones, de los pasos 1 a 6, pueden contribuir a generar información sobre el desempeño del trabajo y las solicitudes de cambio, los principales resultados de este proceso.</a:t>
            </a:r>
          </a:p>
          <a:p>
            <a:pPr>
              <a:spcBef>
                <a:spcPts val="500"/>
              </a:spcBef>
              <a:spcAft>
                <a:spcPts val="300"/>
              </a:spcAft>
              <a:buClr>
                <a:schemeClr val="accent2"/>
              </a:buClr>
              <a:buFont typeface="Wingdings" charset="2"/>
              <a:buChar char="v"/>
            </a:pP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135</a:t>
            </a:fld>
            <a:endParaRPr lang="en-US" sz="1600"/>
          </a:p>
        </p:txBody>
      </p:sp>
    </p:spTree>
    <p:extLst>
      <p:ext uri="{BB962C8B-B14F-4D97-AF65-F5344CB8AC3E}">
        <p14:creationId xmlns:p14="http://schemas.microsoft.com/office/powerpoint/2010/main" val="93987670"/>
      </p:ext>
    </p:extLst>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3" name="Marcador de contenido 2"/>
          <p:cNvSpPr>
            <a:spLocks noGrp="1"/>
          </p:cNvSpPr>
          <p:nvPr>
            <p:ph idx="1"/>
          </p:nvPr>
        </p:nvSpPr>
        <p:spPr>
          <a:xfrm>
            <a:off x="1097280" y="2322575"/>
            <a:ext cx="10262382" cy="4137209"/>
          </a:xfrm>
        </p:spPr>
        <p:txBody>
          <a:bodyPr>
            <a:noAutofit/>
          </a:bodyPr>
          <a:lstStyle/>
          <a:p>
            <a:pPr>
              <a:spcBef>
                <a:spcPts val="500"/>
              </a:spcBef>
              <a:spcAft>
                <a:spcPts val="300"/>
              </a:spcAft>
              <a:buClr>
                <a:schemeClr val="accent2"/>
              </a:buClr>
              <a:buFont typeface="Wingdings" charset="2"/>
              <a:buChar char="v"/>
            </a:pPr>
            <a:r>
              <a:rPr lang="es-ES_tradnl" sz="2400" b="1" dirty="0"/>
              <a:t>Información de desempeño </a:t>
            </a:r>
            <a:r>
              <a:rPr lang="es-ES_tradnl" sz="2400" b="1" dirty="0" smtClean="0"/>
              <a:t>laboral:</a:t>
            </a:r>
          </a:p>
          <a:p>
            <a:pPr>
              <a:spcBef>
                <a:spcPts val="500"/>
              </a:spcBef>
              <a:spcAft>
                <a:spcPts val="300"/>
              </a:spcAft>
              <a:buClr>
                <a:schemeClr val="accent2"/>
              </a:buClr>
              <a:buFont typeface="Wingdings" charset="2"/>
              <a:buChar char="v"/>
            </a:pPr>
            <a:r>
              <a:rPr lang="es-ES_tradnl" sz="2400" dirty="0" smtClean="0"/>
              <a:t>Este </a:t>
            </a:r>
            <a:r>
              <a:rPr lang="es-ES_tradnl" sz="2400" dirty="0"/>
              <a:t>documento contiene información sobre el rendimiento de la comunicación del proyecto y sobre el impacto de la comunicación en las partes interesadas. </a:t>
            </a:r>
            <a:endParaRPr lang="es-ES_tradnl" sz="2400" dirty="0" smtClean="0"/>
          </a:p>
          <a:p>
            <a:pPr>
              <a:spcBef>
                <a:spcPts val="500"/>
              </a:spcBef>
              <a:spcAft>
                <a:spcPts val="300"/>
              </a:spcAft>
              <a:buClr>
                <a:schemeClr val="accent2"/>
              </a:buClr>
              <a:buFont typeface="Wingdings" charset="2"/>
              <a:buChar char="v"/>
            </a:pPr>
            <a:r>
              <a:rPr lang="es-ES_tradnl" sz="2400" dirty="0" smtClean="0"/>
              <a:t>Esto </a:t>
            </a:r>
            <a:r>
              <a:rPr lang="es-ES_tradnl" sz="2400" dirty="0"/>
              <a:t>se obtiene comparando </a:t>
            </a:r>
            <a:r>
              <a:rPr lang="es-ES_tradnl" sz="2400" dirty="0" smtClean="0"/>
              <a:t>como </a:t>
            </a:r>
            <a:r>
              <a:rPr lang="es-ES_tradnl" sz="2400" dirty="0"/>
              <a:t>sucedió realmente la comunicación con lo que fue planeado. Esto se realiza mediante las acciones </a:t>
            </a:r>
            <a:r>
              <a:rPr lang="es-ES_tradnl" sz="2400" dirty="0" smtClean="0"/>
              <a:t>como: </a:t>
            </a:r>
            <a:r>
              <a:rPr lang="es-ES_tradnl" sz="2400" dirty="0"/>
              <a:t>evaluar las encuestas de satisfacción del cliente y los comentarios de las partes interesadas, y comparar los niveles de participación actuales de las partes interesadas con los niveles deseados en la matriz de evaluación de participación de las partes interesadas. </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136</a:t>
            </a:fld>
            <a:endParaRPr lang="en-US" sz="1600"/>
          </a:p>
        </p:txBody>
      </p:sp>
    </p:spTree>
    <p:extLst>
      <p:ext uri="{BB962C8B-B14F-4D97-AF65-F5344CB8AC3E}">
        <p14:creationId xmlns:p14="http://schemas.microsoft.com/office/powerpoint/2010/main" val="770989825"/>
      </p:ext>
    </p:extLst>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3" name="Marcador de contenido 2"/>
          <p:cNvSpPr>
            <a:spLocks noGrp="1"/>
          </p:cNvSpPr>
          <p:nvPr>
            <p:ph idx="1"/>
          </p:nvPr>
        </p:nvSpPr>
        <p:spPr>
          <a:xfrm>
            <a:off x="1097280" y="2084831"/>
            <a:ext cx="10262382" cy="4374953"/>
          </a:xfrm>
        </p:spPr>
        <p:txBody>
          <a:bodyPr>
            <a:noAutofit/>
          </a:bodyPr>
          <a:lstStyle/>
          <a:p>
            <a:pPr>
              <a:spcBef>
                <a:spcPts val="500"/>
              </a:spcBef>
              <a:spcAft>
                <a:spcPts val="300"/>
              </a:spcAft>
              <a:buClr>
                <a:schemeClr val="accent2"/>
              </a:buClr>
              <a:buFont typeface="Wingdings" charset="2"/>
              <a:buChar char="v"/>
            </a:pPr>
            <a:r>
              <a:rPr lang="es-ES_tradnl" sz="2400" b="1" dirty="0"/>
              <a:t>Solicitudes de </a:t>
            </a:r>
            <a:r>
              <a:rPr lang="es-ES_tradnl" sz="2400" b="1" dirty="0" smtClean="0"/>
              <a:t>cambio:</a:t>
            </a:r>
          </a:p>
          <a:p>
            <a:pPr>
              <a:spcBef>
                <a:spcPts val="500"/>
              </a:spcBef>
              <a:spcAft>
                <a:spcPts val="300"/>
              </a:spcAft>
              <a:buClr>
                <a:schemeClr val="accent2"/>
              </a:buClr>
              <a:buFont typeface="Wingdings" charset="2"/>
              <a:buChar char="v"/>
            </a:pPr>
            <a:r>
              <a:rPr lang="es-ES_tradnl" sz="2400" dirty="0" smtClean="0"/>
              <a:t>El </a:t>
            </a:r>
            <a:r>
              <a:rPr lang="es-ES_tradnl" sz="2400" dirty="0"/>
              <a:t>monitoreo de la </a:t>
            </a:r>
            <a:r>
              <a:rPr lang="es-ES_tradnl" sz="2400" dirty="0" smtClean="0"/>
              <a:t>comunicación </a:t>
            </a:r>
            <a:r>
              <a:rPr lang="es-ES_tradnl" sz="2400" dirty="0"/>
              <a:t>puede revelar la necesidad de hacer cambios en la comunicación para obtener los resultados planificados o esperados. </a:t>
            </a:r>
            <a:endParaRPr lang="es-ES_tradnl" sz="2400" dirty="0" smtClean="0"/>
          </a:p>
          <a:p>
            <a:pPr>
              <a:spcBef>
                <a:spcPts val="500"/>
              </a:spcBef>
              <a:spcAft>
                <a:spcPts val="300"/>
              </a:spcAft>
              <a:buClr>
                <a:schemeClr val="accent2"/>
              </a:buClr>
              <a:buFont typeface="Wingdings" charset="2"/>
              <a:buChar char="v"/>
            </a:pPr>
            <a:r>
              <a:rPr lang="es-ES_tradnl" sz="2400" dirty="0" smtClean="0"/>
              <a:t>Los </a:t>
            </a:r>
            <a:r>
              <a:rPr lang="es-ES_tradnl" sz="2400" dirty="0"/>
              <a:t>cambios pueden ser en cualquier aspecto de la comunicación, como el formato, el contenido o la forma en que se distribuye. </a:t>
            </a:r>
            <a:endParaRPr lang="es-ES_tradnl" sz="2400" dirty="0" smtClean="0"/>
          </a:p>
          <a:p>
            <a:pPr>
              <a:spcBef>
                <a:spcPts val="500"/>
              </a:spcBef>
              <a:spcAft>
                <a:spcPts val="300"/>
              </a:spcAft>
              <a:buClr>
                <a:schemeClr val="accent2"/>
              </a:buClr>
              <a:buFont typeface="Wingdings" charset="2"/>
              <a:buChar char="v"/>
            </a:pPr>
            <a:r>
              <a:rPr lang="es-ES_tradnl" sz="2400" dirty="0" smtClean="0"/>
              <a:t>Los </a:t>
            </a:r>
            <a:r>
              <a:rPr lang="es-ES_tradnl" sz="2400" dirty="0"/>
              <a:t>cambios también podrían incluir nuevos métodos y procedimientos, como mejorar la eficiencia</a:t>
            </a:r>
            <a:r>
              <a:rPr lang="es-ES_tradnl" sz="2400" dirty="0" smtClean="0"/>
              <a:t>.</a:t>
            </a:r>
          </a:p>
          <a:p>
            <a:pPr>
              <a:spcBef>
                <a:spcPts val="500"/>
              </a:spcBef>
              <a:spcAft>
                <a:spcPts val="300"/>
              </a:spcAft>
              <a:buClr>
                <a:schemeClr val="accent2"/>
              </a:buClr>
              <a:buFont typeface="Wingdings" charset="2"/>
              <a:buChar char="v"/>
            </a:pPr>
            <a:r>
              <a:rPr lang="es-ES_tradnl" sz="2400" dirty="0"/>
              <a:t>Las solicitudes de cambio generadas por el proceso de </a:t>
            </a:r>
            <a:r>
              <a:rPr lang="es-ES_tradnl" sz="2400" dirty="0" smtClean="0"/>
              <a:t>monitoreo de la comunicación, </a:t>
            </a:r>
            <a:r>
              <a:rPr lang="es-ES_tradnl" sz="2400" dirty="0"/>
              <a:t>o por cualquier otro proceso, deben procesarse a través del proceso </a:t>
            </a:r>
            <a:r>
              <a:rPr lang="en-US" sz="2400" dirty="0"/>
              <a:t>Perform Integrated Change Control</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137</a:t>
            </a:fld>
            <a:endParaRPr lang="en-US" sz="1600"/>
          </a:p>
        </p:txBody>
      </p:sp>
    </p:spTree>
    <p:extLst>
      <p:ext uri="{BB962C8B-B14F-4D97-AF65-F5344CB8AC3E}">
        <p14:creationId xmlns:p14="http://schemas.microsoft.com/office/powerpoint/2010/main" val="525441181"/>
      </p:ext>
    </p:extLst>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Monitor Communication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b="1" dirty="0"/>
              <a:t>Actualizar </a:t>
            </a:r>
            <a:r>
              <a:rPr lang="es-ES_tradnl" sz="2400" b="1" dirty="0" smtClean="0"/>
              <a:t>documentos</a:t>
            </a:r>
            <a:r>
              <a:rPr lang="es-ES_tradnl" sz="2400" b="1" dirty="0"/>
              <a:t>:</a:t>
            </a:r>
            <a:endParaRPr lang="es-ES_tradnl" sz="2400" b="1" dirty="0" smtClean="0"/>
          </a:p>
          <a:p>
            <a:pPr>
              <a:spcBef>
                <a:spcPts val="500"/>
              </a:spcBef>
              <a:spcAft>
                <a:spcPts val="300"/>
              </a:spcAft>
              <a:buClr>
                <a:schemeClr val="accent2"/>
              </a:buClr>
              <a:buFont typeface="Wingdings" charset="2"/>
              <a:buChar char="v"/>
            </a:pPr>
            <a:r>
              <a:rPr lang="es-ES_tradnl" sz="2400" dirty="0" smtClean="0"/>
              <a:t>Debido </a:t>
            </a:r>
            <a:r>
              <a:rPr lang="es-ES_tradnl" sz="2400" dirty="0"/>
              <a:t>a que la comunicación del proyecto se realiza de acuerdo con el plan de gestión de comunicaciones y las estrategias de comunicación que se encuentran en el plan de participación de los interesados, estos documentos pueden modificarse como resultado de la aceptación o implementación de cambios en la comunicación. </a:t>
            </a:r>
            <a:endParaRPr lang="es-ES_tradnl" sz="2400" dirty="0" smtClean="0"/>
          </a:p>
          <a:p>
            <a:pPr>
              <a:spcBef>
                <a:spcPts val="500"/>
              </a:spcBef>
              <a:spcAft>
                <a:spcPts val="300"/>
              </a:spcAft>
              <a:buClr>
                <a:schemeClr val="accent2"/>
              </a:buClr>
              <a:buFont typeface="Wingdings" charset="2"/>
              <a:buChar char="v"/>
            </a:pPr>
            <a:r>
              <a:rPr lang="es-ES_tradnl" sz="2400" dirty="0" smtClean="0"/>
              <a:t>Algunos </a:t>
            </a:r>
            <a:r>
              <a:rPr lang="es-ES_tradnl" sz="2400" dirty="0"/>
              <a:t>problemas nuevos pueden surgir y algunos problemas existentes pueden resolverse, la comunicación de las partes interesadas puede cambiar, y se pueden aprender algunas lecciones, como por ejemplo, qué método de comunicación funcionó mejor para un grupo particular de partes interesadas, por lo tanto, el registro de problemas, el registro de partes interesadas, y el registro de lecciones aprendidas puede necesitar ser actualizado</a:t>
            </a:r>
            <a:r>
              <a:rPr lang="es-ES_tradnl" sz="2400" dirty="0" smtClean="0"/>
              <a:t>.</a:t>
            </a: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138</a:t>
            </a:fld>
            <a:endParaRPr lang="en-US" sz="1600"/>
          </a:p>
        </p:txBody>
      </p:sp>
    </p:spTree>
    <p:extLst>
      <p:ext uri="{BB962C8B-B14F-4D97-AF65-F5344CB8AC3E}">
        <p14:creationId xmlns:p14="http://schemas.microsoft.com/office/powerpoint/2010/main" val="1675546478"/>
      </p:ext>
    </p:extLst>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EJERCICIO</a:t>
            </a:r>
            <a:endParaRPr lang="en-US" dirty="0"/>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smtClean="0"/>
              <a:t>Usted participa como Project Manager en el proyecto “ABC” con un equipo de 6 personas (2 de ellas trabajan de forma remota). El objetivo principal es construir una Web para que una red de supermercados oferte sus productos </a:t>
            </a:r>
            <a:r>
              <a:rPr lang="es-ES_tradnl" sz="2400" dirty="0" err="1" smtClean="0"/>
              <a:t>org</a:t>
            </a:r>
            <a:r>
              <a:rPr lang="es-ES" sz="2400" dirty="0" err="1" smtClean="0"/>
              <a:t>ánicos</a:t>
            </a:r>
            <a:r>
              <a:rPr lang="es-ES" sz="2400" dirty="0" smtClean="0"/>
              <a:t>. </a:t>
            </a:r>
          </a:p>
          <a:p>
            <a:pPr>
              <a:spcBef>
                <a:spcPts val="500"/>
              </a:spcBef>
              <a:spcAft>
                <a:spcPts val="300"/>
              </a:spcAft>
              <a:buClr>
                <a:schemeClr val="accent2"/>
              </a:buClr>
              <a:buFont typeface="Wingdings" charset="2"/>
              <a:buChar char="v"/>
            </a:pPr>
            <a:r>
              <a:rPr lang="es-ES" sz="2400" dirty="0" smtClean="0"/>
              <a:t>Identifique a los </a:t>
            </a:r>
            <a:r>
              <a:rPr lang="es-ES" sz="2400" dirty="0" err="1" smtClean="0"/>
              <a:t>stakeholders</a:t>
            </a:r>
            <a:r>
              <a:rPr lang="es-ES" sz="2400" dirty="0" smtClean="0"/>
              <a:t>.</a:t>
            </a:r>
          </a:p>
          <a:p>
            <a:pPr>
              <a:spcBef>
                <a:spcPts val="500"/>
              </a:spcBef>
              <a:spcAft>
                <a:spcPts val="300"/>
              </a:spcAft>
              <a:buClr>
                <a:schemeClr val="accent2"/>
              </a:buClr>
              <a:buFont typeface="Wingdings" charset="2"/>
              <a:buChar char="v"/>
            </a:pPr>
            <a:r>
              <a:rPr lang="es-ES" sz="2400" dirty="0"/>
              <a:t>C</a:t>
            </a:r>
            <a:r>
              <a:rPr lang="es-ES" sz="2400" dirty="0" smtClean="0"/>
              <a:t>ree una matriz para gestión de las comunicaciones con los diferentes </a:t>
            </a:r>
            <a:r>
              <a:rPr lang="es-ES" sz="2400" dirty="0" err="1" smtClean="0"/>
              <a:t>stakeholders</a:t>
            </a:r>
            <a:r>
              <a:rPr lang="es-ES" sz="2400" dirty="0" smtClean="0"/>
              <a:t>.</a:t>
            </a: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139</a:t>
            </a:fld>
            <a:endParaRPr lang="en-US" sz="1600"/>
          </a:p>
        </p:txBody>
      </p:sp>
    </p:spTree>
    <p:extLst>
      <p:ext uri="{BB962C8B-B14F-4D97-AF65-F5344CB8AC3E}">
        <p14:creationId xmlns:p14="http://schemas.microsoft.com/office/powerpoint/2010/main" val="2013189521"/>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Resource Management: Big Picture</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14</a:t>
            </a:fld>
            <a:endParaRPr lang="en-US" sz="1600"/>
          </a:p>
        </p:txBody>
      </p:sp>
      <p:pic>
        <p:nvPicPr>
          <p:cNvPr id="6" name="Imagen 5"/>
          <p:cNvPicPr>
            <a:picLocks noChangeAspect="1"/>
          </p:cNvPicPr>
          <p:nvPr/>
        </p:nvPicPr>
        <p:blipFill>
          <a:blip r:embed="rId2"/>
          <a:stretch>
            <a:fillRect/>
          </a:stretch>
        </p:blipFill>
        <p:spPr>
          <a:xfrm>
            <a:off x="1497381" y="1908041"/>
            <a:ext cx="9258198" cy="4734306"/>
          </a:xfrm>
          <a:prstGeom prst="rect">
            <a:avLst/>
          </a:prstGeom>
        </p:spPr>
      </p:pic>
    </p:spTree>
    <p:extLst>
      <p:ext uri="{BB962C8B-B14F-4D97-AF65-F5344CB8AC3E}">
        <p14:creationId xmlns:p14="http://schemas.microsoft.com/office/powerpoint/2010/main" val="803539549"/>
      </p:ext>
    </p:extLst>
  </p:cSld>
  <p:clrMapOvr>
    <a:masterClrMapping/>
  </p:clrMapOvr>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EJERCICIO</a:t>
            </a:r>
            <a:endParaRPr lang="en-US" dirty="0"/>
          </a:p>
        </p:txBody>
      </p:sp>
      <p:sp>
        <p:nvSpPr>
          <p:cNvPr id="4" name="Marcador de número de diapositiva 3"/>
          <p:cNvSpPr>
            <a:spLocks noGrp="1"/>
          </p:cNvSpPr>
          <p:nvPr>
            <p:ph type="sldNum" sz="quarter" idx="12"/>
          </p:nvPr>
        </p:nvSpPr>
        <p:spPr/>
        <p:txBody>
          <a:bodyPr/>
          <a:lstStyle/>
          <a:p>
            <a:fld id="{5C8A0B6C-2F0D-9146-B965-5B2E4517E27B}" type="slidenum">
              <a:rPr lang="en-US" smtClean="0"/>
              <a:t>140</a:t>
            </a:fld>
            <a:endParaRPr lang="en-US"/>
          </a:p>
        </p:txBody>
      </p:sp>
      <p:pic>
        <p:nvPicPr>
          <p:cNvPr id="5" name="Imagen 4"/>
          <p:cNvPicPr>
            <a:picLocks noChangeAspect="1"/>
          </p:cNvPicPr>
          <p:nvPr/>
        </p:nvPicPr>
        <p:blipFill>
          <a:blip r:embed="rId2"/>
          <a:stretch>
            <a:fillRect/>
          </a:stretch>
        </p:blipFill>
        <p:spPr>
          <a:xfrm>
            <a:off x="2138158" y="1886995"/>
            <a:ext cx="7976644" cy="4150106"/>
          </a:xfrm>
          <a:prstGeom prst="rect">
            <a:avLst/>
          </a:prstGeom>
        </p:spPr>
      </p:pic>
    </p:spTree>
    <p:extLst>
      <p:ext uri="{BB962C8B-B14F-4D97-AF65-F5344CB8AC3E}">
        <p14:creationId xmlns:p14="http://schemas.microsoft.com/office/powerpoint/2010/main" val="191483076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15</a:t>
            </a:fld>
            <a:endParaRPr lang="en-US" sz="1600" dirty="0"/>
          </a:p>
        </p:txBody>
      </p:sp>
      <p:pic>
        <p:nvPicPr>
          <p:cNvPr id="4" name="Imagen 3"/>
          <p:cNvPicPr>
            <a:picLocks noChangeAspect="1"/>
          </p:cNvPicPr>
          <p:nvPr/>
        </p:nvPicPr>
        <p:blipFill>
          <a:blip r:embed="rId3"/>
          <a:stretch>
            <a:fillRect/>
          </a:stretch>
        </p:blipFill>
        <p:spPr>
          <a:xfrm>
            <a:off x="4262882" y="367178"/>
            <a:ext cx="7835900" cy="6426200"/>
          </a:xfrm>
          <a:prstGeom prst="rect">
            <a:avLst/>
          </a:prstGeom>
        </p:spPr>
      </p:pic>
      <p:sp>
        <p:nvSpPr>
          <p:cNvPr id="5" name="Marcador de contenido 2"/>
          <p:cNvSpPr txBox="1">
            <a:spLocks/>
          </p:cNvSpPr>
          <p:nvPr/>
        </p:nvSpPr>
        <p:spPr>
          <a:xfrm>
            <a:off x="530352" y="2232732"/>
            <a:ext cx="3919194" cy="456064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500"/>
              </a:spcBef>
              <a:spcAft>
                <a:spcPts val="300"/>
              </a:spcAft>
              <a:buClr>
                <a:schemeClr val="accent2"/>
              </a:buClr>
              <a:buFont typeface="Wingdings" charset="2"/>
              <a:buChar char="v"/>
            </a:pPr>
            <a:r>
              <a:rPr lang="es-ES_tradnl" sz="2400" smtClean="0"/>
              <a:t>Primero, para evitar confusiones, debe comprender las relaciones lógicas entre el proyecto, los requisitos de recursos del equipo, los roles y las responsabilidades, como se ilustra en la Figura 6-2.</a:t>
            </a:r>
          </a:p>
        </p:txBody>
      </p:sp>
      <p:sp>
        <p:nvSpPr>
          <p:cNvPr id="6" name="Título 1"/>
          <p:cNvSpPr txBox="1">
            <a:spLocks/>
          </p:cNvSpPr>
          <p:nvPr/>
        </p:nvSpPr>
        <p:spPr>
          <a:xfrm>
            <a:off x="256033" y="367178"/>
            <a:ext cx="6839712" cy="345501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Developing the Resource Plan</a:t>
            </a:r>
            <a:endParaRPr lang="en-US" sz="4300" dirty="0"/>
          </a:p>
        </p:txBody>
      </p:sp>
    </p:spTree>
    <p:extLst>
      <p:ext uri="{BB962C8B-B14F-4D97-AF65-F5344CB8AC3E}">
        <p14:creationId xmlns:p14="http://schemas.microsoft.com/office/powerpoint/2010/main" val="154795332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the Resource Plan</a:t>
            </a:r>
          </a:p>
        </p:txBody>
      </p:sp>
      <p:sp>
        <p:nvSpPr>
          <p:cNvPr id="3" name="Marcador de contenido 2"/>
          <p:cNvSpPr>
            <a:spLocks noGrp="1"/>
          </p:cNvSpPr>
          <p:nvPr>
            <p:ph idx="1"/>
          </p:nvPr>
        </p:nvSpPr>
        <p:spPr>
          <a:xfrm>
            <a:off x="731520" y="1899139"/>
            <a:ext cx="10991088" cy="4560646"/>
          </a:xfrm>
        </p:spPr>
        <p:txBody>
          <a:bodyPr>
            <a:noAutofit/>
          </a:bodyPr>
          <a:lstStyle/>
          <a:p>
            <a:pPr>
              <a:spcBef>
                <a:spcPts val="500"/>
              </a:spcBef>
              <a:spcAft>
                <a:spcPts val="300"/>
              </a:spcAft>
              <a:buClr>
                <a:schemeClr val="accent2"/>
              </a:buClr>
              <a:buFont typeface="Wingdings" charset="2"/>
              <a:buChar char="v"/>
            </a:pPr>
            <a:r>
              <a:rPr lang="es-ES_tradnl" sz="2300" dirty="0" smtClean="0"/>
              <a:t>Los </a:t>
            </a:r>
            <a:r>
              <a:rPr lang="es-ES_tradnl" sz="2300" dirty="0"/>
              <a:t>roles están determinados por los requisitos de recursos y las responsabilidades se asignan a los roles para realizar las actividades del proyecto. </a:t>
            </a:r>
            <a:endParaRPr lang="es-ES_tradnl" sz="2300" dirty="0" smtClean="0"/>
          </a:p>
          <a:p>
            <a:pPr>
              <a:spcBef>
                <a:spcPts val="500"/>
              </a:spcBef>
              <a:spcAft>
                <a:spcPts val="300"/>
              </a:spcAft>
              <a:buClr>
                <a:schemeClr val="accent2"/>
              </a:buClr>
              <a:buFont typeface="Wingdings" charset="2"/>
              <a:buChar char="v"/>
            </a:pPr>
            <a:r>
              <a:rPr lang="es-ES_tradnl" sz="2300" dirty="0" smtClean="0"/>
              <a:t>En </a:t>
            </a:r>
            <a:r>
              <a:rPr lang="es-ES_tradnl" sz="2300" dirty="0"/>
              <a:t>pocas palabras, el trabajo del proyecto se realiza generalmente en forma de roles y responsabilidades. </a:t>
            </a:r>
            <a:endParaRPr lang="es-ES_tradnl" sz="2300" dirty="0" smtClean="0"/>
          </a:p>
          <a:p>
            <a:pPr>
              <a:spcBef>
                <a:spcPts val="500"/>
              </a:spcBef>
              <a:spcAft>
                <a:spcPts val="300"/>
              </a:spcAft>
              <a:buClr>
                <a:schemeClr val="accent2"/>
              </a:buClr>
              <a:buFont typeface="Wingdings" charset="2"/>
              <a:buChar char="v"/>
            </a:pPr>
            <a:r>
              <a:rPr lang="es-ES_tradnl" sz="2300" dirty="0" smtClean="0"/>
              <a:t>Los </a:t>
            </a:r>
            <a:r>
              <a:rPr lang="es-ES_tradnl" sz="2300" dirty="0"/>
              <a:t>roles del proyecto, las responsabilidades de los roles y las relaciones de información entre los roles deben determinarse para realizar un proyecto. </a:t>
            </a:r>
            <a:endParaRPr lang="es-ES_tradnl" sz="2300" dirty="0" smtClean="0"/>
          </a:p>
          <a:p>
            <a:pPr>
              <a:spcBef>
                <a:spcPts val="500"/>
              </a:spcBef>
              <a:spcAft>
                <a:spcPts val="300"/>
              </a:spcAft>
              <a:buClr>
                <a:schemeClr val="accent2"/>
              </a:buClr>
              <a:buFont typeface="Wingdings" charset="2"/>
              <a:buChar char="v"/>
            </a:pPr>
            <a:r>
              <a:rPr lang="es-ES_tradnl" sz="2300" dirty="0" smtClean="0"/>
              <a:t>El </a:t>
            </a:r>
            <a:r>
              <a:rPr lang="es-ES_tradnl" sz="2300" dirty="0"/>
              <a:t>uso del concepto de rol es que podemos hablar sobre él durante la planificación, incluso antes de contratar a una persona que desempeñará este rol. Por lo tanto, </a:t>
            </a:r>
            <a:r>
              <a:rPr lang="es-ES_tradnl" sz="2300" dirty="0" smtClean="0"/>
              <a:t>un rol es </a:t>
            </a:r>
            <a:r>
              <a:rPr lang="es-ES_tradnl" sz="2300" dirty="0"/>
              <a:t>una función definida que debe realizar un miembro del equipo, como un programador o </a:t>
            </a:r>
            <a:r>
              <a:rPr lang="es-ES_tradnl" sz="2300" dirty="0" err="1" smtClean="0"/>
              <a:t>tester</a:t>
            </a:r>
            <a:r>
              <a:rPr lang="es-ES_tradnl" sz="2300" dirty="0" smtClean="0"/>
              <a:t>. </a:t>
            </a:r>
          </a:p>
          <a:p>
            <a:pPr>
              <a:spcBef>
                <a:spcPts val="500"/>
              </a:spcBef>
              <a:spcAft>
                <a:spcPts val="300"/>
              </a:spcAft>
              <a:buClr>
                <a:schemeClr val="accent2"/>
              </a:buClr>
              <a:buFont typeface="Wingdings" charset="2"/>
              <a:buChar char="v"/>
            </a:pPr>
            <a:r>
              <a:rPr lang="es-ES_tradnl" sz="2300" dirty="0" smtClean="0"/>
              <a:t>El </a:t>
            </a:r>
            <a:r>
              <a:rPr lang="es-ES_tradnl" sz="2300" dirty="0"/>
              <a:t>otro tema que debe abordarse antes de poder llevar a cabo el proyecto es cómo y cuándo se adquirirán los miembros del equipo del proyecto. El proceso de planificación de recursos aborda estos </a:t>
            </a:r>
            <a:r>
              <a:rPr lang="es-ES_tradnl" sz="2300" dirty="0" smtClean="0"/>
              <a:t>temas.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16</a:t>
            </a:fld>
            <a:endParaRPr lang="en-US" sz="1600"/>
          </a:p>
        </p:txBody>
      </p:sp>
    </p:spTree>
    <p:extLst>
      <p:ext uri="{BB962C8B-B14F-4D97-AF65-F5344CB8AC3E}">
        <p14:creationId xmlns:p14="http://schemas.microsoft.com/office/powerpoint/2010/main" val="20888800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the Resource Plan</a:t>
            </a:r>
          </a:p>
        </p:txBody>
      </p:sp>
      <p:sp>
        <p:nvSpPr>
          <p:cNvPr id="3" name="Marcador de contenido 2"/>
          <p:cNvSpPr>
            <a:spLocks noGrp="1"/>
          </p:cNvSpPr>
          <p:nvPr>
            <p:ph idx="1"/>
          </p:nvPr>
        </p:nvSpPr>
        <p:spPr>
          <a:xfrm>
            <a:off x="749808" y="1899139"/>
            <a:ext cx="10881360" cy="4560646"/>
          </a:xfrm>
        </p:spPr>
        <p:txBody>
          <a:bodyPr>
            <a:noAutofit/>
          </a:bodyPr>
          <a:lstStyle/>
          <a:p>
            <a:pPr>
              <a:spcBef>
                <a:spcPts val="500"/>
              </a:spcBef>
              <a:spcAft>
                <a:spcPts val="300"/>
              </a:spcAft>
              <a:buClr>
                <a:schemeClr val="accent2"/>
              </a:buClr>
              <a:buFont typeface="Wingdings" charset="2"/>
              <a:buChar char="v"/>
            </a:pPr>
            <a:r>
              <a:rPr lang="es-ES_tradnl" sz="2300" dirty="0"/>
              <a:t>Por lo tanto, dos de los objetivos principales del proceso de planificación de recursos son los siguientes</a:t>
            </a:r>
            <a:r>
              <a:rPr lang="es-ES_tradnl" sz="2300" dirty="0" smtClean="0"/>
              <a:t>:</a:t>
            </a:r>
          </a:p>
          <a:p>
            <a:pPr marL="292608" lvl="1" indent="0">
              <a:spcBef>
                <a:spcPts val="500"/>
              </a:spcBef>
              <a:spcAft>
                <a:spcPts val="300"/>
              </a:spcAft>
              <a:buClr>
                <a:schemeClr val="accent2"/>
              </a:buClr>
              <a:buNone/>
            </a:pPr>
            <a:r>
              <a:rPr lang="es-ES_tradnl" sz="2300" dirty="0" smtClean="0"/>
              <a:t>• Identificar </a:t>
            </a:r>
            <a:r>
              <a:rPr lang="es-ES_tradnl" sz="2300" dirty="0"/>
              <a:t>y </a:t>
            </a:r>
            <a:r>
              <a:rPr lang="es-ES_tradnl" sz="2300" dirty="0" smtClean="0"/>
              <a:t>documentar </a:t>
            </a:r>
            <a:r>
              <a:rPr lang="es-ES_tradnl" sz="2300" dirty="0"/>
              <a:t>los roles del proyecto, las responsabilidades para cada rol y las relaciones </a:t>
            </a:r>
            <a:r>
              <a:rPr lang="es-ES_tradnl" sz="2300" dirty="0" smtClean="0"/>
              <a:t>entre </a:t>
            </a:r>
            <a:r>
              <a:rPr lang="es-ES_tradnl" sz="2300" dirty="0"/>
              <a:t>los roles</a:t>
            </a:r>
            <a:r>
              <a:rPr lang="es-ES_tradnl" sz="2300" dirty="0" smtClean="0"/>
              <a:t>.</a:t>
            </a:r>
          </a:p>
          <a:p>
            <a:pPr marL="292608" lvl="1" indent="0">
              <a:spcBef>
                <a:spcPts val="500"/>
              </a:spcBef>
              <a:spcAft>
                <a:spcPts val="300"/>
              </a:spcAft>
              <a:buClr>
                <a:schemeClr val="accent2"/>
              </a:buClr>
              <a:buNone/>
            </a:pPr>
            <a:r>
              <a:rPr lang="es-ES_tradnl" sz="2300" dirty="0" smtClean="0"/>
              <a:t>• </a:t>
            </a:r>
            <a:r>
              <a:rPr lang="es-ES_tradnl" sz="2300" dirty="0"/>
              <a:t>Desarrollar el plan de gestión de recursos del equipo</a:t>
            </a:r>
            <a:r>
              <a:rPr lang="es-ES_tradnl" sz="2300" dirty="0" smtClean="0"/>
              <a:t>.</a:t>
            </a:r>
            <a:endParaRPr lang="es-ES_tradnl" sz="2300" dirty="0"/>
          </a:p>
          <a:p>
            <a:pPr>
              <a:spcBef>
                <a:spcPts val="500"/>
              </a:spcBef>
              <a:spcAft>
                <a:spcPts val="300"/>
              </a:spcAft>
              <a:buClr>
                <a:schemeClr val="accent2"/>
              </a:buClr>
              <a:buFont typeface="Wingdings" charset="2"/>
              <a:buChar char="v"/>
            </a:pPr>
            <a:r>
              <a:rPr lang="es-ES_tradnl" sz="2300" dirty="0" smtClean="0"/>
              <a:t>Toda </a:t>
            </a:r>
            <a:r>
              <a:rPr lang="es-ES_tradnl" sz="2300" dirty="0"/>
              <a:t>esta planificación se integrará en un documento denominado plan de gestión de recursos, que se desarrolla mediante el proceso </a:t>
            </a:r>
            <a:r>
              <a:rPr lang="en-US" sz="2300" dirty="0"/>
              <a:t>Developing the Resource Plan</a:t>
            </a:r>
            <a:r>
              <a:rPr lang="es-ES_tradnl" sz="2300" dirty="0" smtClean="0"/>
              <a:t> </a:t>
            </a:r>
            <a:r>
              <a:rPr lang="es-ES_tradnl" sz="2300" dirty="0"/>
              <a:t>que se ilustra en la Tabla 6-2 en términos de información, herramientas y técnicas, y resultados</a:t>
            </a:r>
            <a:r>
              <a:rPr lang="es-ES_tradnl" sz="2300" dirty="0" smtClean="0"/>
              <a:t>.</a:t>
            </a:r>
            <a:endParaRPr lang="es-ES_tradnl" sz="2300" dirty="0"/>
          </a:p>
          <a:p>
            <a:pPr>
              <a:spcBef>
                <a:spcPts val="500"/>
              </a:spcBef>
              <a:spcAft>
                <a:spcPts val="300"/>
              </a:spcAft>
              <a:buClr>
                <a:schemeClr val="accent2"/>
              </a:buClr>
              <a:buFont typeface="Wingdings" charset="2"/>
              <a:buChar char="v"/>
            </a:pPr>
            <a:endParaRPr lang="es-ES_tradnl" sz="2300" dirty="0" smtClean="0"/>
          </a:p>
          <a:p>
            <a:pPr>
              <a:spcBef>
                <a:spcPts val="500"/>
              </a:spcBef>
              <a:spcAft>
                <a:spcPts val="300"/>
              </a:spcAft>
              <a:buClr>
                <a:schemeClr val="accent2"/>
              </a:buClr>
              <a:buFont typeface="Wingdings" charset="2"/>
              <a:buChar char="v"/>
            </a:pPr>
            <a:r>
              <a:rPr lang="es-ES_tradnl" sz="2300" dirty="0" smtClean="0"/>
              <a:t>El </a:t>
            </a:r>
            <a:r>
              <a:rPr lang="es-ES_tradnl" sz="2300" dirty="0"/>
              <a:t>objetivo principal del proceso de Gestión de recursos del plan es desarrollar un documento que responda a la pregunta: ¿Cómo identifica los recursos correctos en la cantidad correcta y los administra para que el proyecto finalice con éxito?</a:t>
            </a:r>
            <a:endParaRPr lang="es-ES_tradnl" sz="23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17</a:t>
            </a:fld>
            <a:endParaRPr lang="en-US" sz="1600"/>
          </a:p>
        </p:txBody>
      </p:sp>
    </p:spTree>
    <p:extLst>
      <p:ext uri="{BB962C8B-B14F-4D97-AF65-F5344CB8AC3E}">
        <p14:creationId xmlns:p14="http://schemas.microsoft.com/office/powerpoint/2010/main" val="17551309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18</a:t>
            </a:fld>
            <a:endParaRPr lang="en-US" sz="1600" dirty="0"/>
          </a:p>
        </p:txBody>
      </p:sp>
      <p:sp>
        <p:nvSpPr>
          <p:cNvPr id="6" name="Título 1"/>
          <p:cNvSpPr txBox="1">
            <a:spLocks/>
          </p:cNvSpPr>
          <p:nvPr/>
        </p:nvSpPr>
        <p:spPr>
          <a:xfrm>
            <a:off x="700505" y="475488"/>
            <a:ext cx="10400311" cy="334670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Developing the Resource Plan</a:t>
            </a:r>
            <a:endParaRPr lang="en-US" sz="4300" dirty="0"/>
          </a:p>
        </p:txBody>
      </p:sp>
      <p:pic>
        <p:nvPicPr>
          <p:cNvPr id="5" name="Imagen 4"/>
          <p:cNvPicPr>
            <a:picLocks noChangeAspect="1"/>
          </p:cNvPicPr>
          <p:nvPr/>
        </p:nvPicPr>
        <p:blipFill>
          <a:blip r:embed="rId3"/>
          <a:stretch>
            <a:fillRect/>
          </a:stretch>
        </p:blipFill>
        <p:spPr>
          <a:xfrm>
            <a:off x="2169550" y="1276604"/>
            <a:ext cx="7861300" cy="5054600"/>
          </a:xfrm>
          <a:prstGeom prst="rect">
            <a:avLst/>
          </a:prstGeom>
        </p:spPr>
      </p:pic>
    </p:spTree>
    <p:extLst>
      <p:ext uri="{BB962C8B-B14F-4D97-AF65-F5344CB8AC3E}">
        <p14:creationId xmlns:p14="http://schemas.microsoft.com/office/powerpoint/2010/main" val="21456879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Estimating Activity Resources</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err="1" smtClean="0"/>
              <a:t>Despu</a:t>
            </a:r>
            <a:r>
              <a:rPr lang="es-ES" sz="2300" dirty="0" err="1" smtClean="0"/>
              <a:t>és</a:t>
            </a:r>
            <a:r>
              <a:rPr lang="es-ES" sz="2300" dirty="0" smtClean="0"/>
              <a:t> de estimar</a:t>
            </a:r>
            <a:r>
              <a:rPr lang="es-ES_tradnl" sz="2300" dirty="0" smtClean="0"/>
              <a:t> la </a:t>
            </a:r>
            <a:r>
              <a:rPr lang="es-ES_tradnl" sz="2300" dirty="0" err="1" smtClean="0"/>
              <a:t>duraci</a:t>
            </a:r>
            <a:r>
              <a:rPr lang="es-ES" sz="2300" dirty="0" err="1" smtClean="0"/>
              <a:t>ón</a:t>
            </a:r>
            <a:r>
              <a:rPr lang="es-ES_tradnl" sz="2300" dirty="0" smtClean="0"/>
              <a:t> </a:t>
            </a:r>
            <a:r>
              <a:rPr lang="es-ES_tradnl" sz="2300" dirty="0"/>
              <a:t>de las actividades dadas las necesidades de recursos, </a:t>
            </a:r>
            <a:r>
              <a:rPr lang="es-ES_tradnl" sz="2300" dirty="0" smtClean="0"/>
              <a:t>los requisitos </a:t>
            </a:r>
            <a:r>
              <a:rPr lang="es-ES_tradnl" sz="2300" dirty="0"/>
              <a:t>de recursos para las actividades del proyecto se estiman utilizando el proceso </a:t>
            </a:r>
            <a:r>
              <a:rPr lang="en-US" sz="2300" dirty="0"/>
              <a:t>Estimating Activity Resources</a:t>
            </a:r>
            <a:r>
              <a:rPr lang="es-ES_tradnl" sz="2300" dirty="0" smtClean="0"/>
              <a:t>. </a:t>
            </a:r>
            <a:r>
              <a:rPr lang="es-ES_tradnl" sz="2300" dirty="0"/>
              <a:t>El propósito principal de este proceso es identificar y estimar lo siguiente sobre los recursos humanos y físicos necesarios para cada actividad del proyecto</a:t>
            </a:r>
            <a:r>
              <a:rPr lang="es-ES_tradnl" sz="2300" dirty="0" smtClean="0"/>
              <a:t>:</a:t>
            </a:r>
          </a:p>
          <a:p>
            <a:pPr marL="292608" lvl="1" indent="0">
              <a:spcBef>
                <a:spcPts val="500"/>
              </a:spcBef>
              <a:spcAft>
                <a:spcPts val="300"/>
              </a:spcAft>
              <a:buClr>
                <a:schemeClr val="accent2"/>
              </a:buClr>
              <a:buNone/>
            </a:pPr>
            <a:r>
              <a:rPr lang="es-ES_tradnl" sz="2300" dirty="0" smtClean="0"/>
              <a:t>• Carácter</a:t>
            </a:r>
            <a:r>
              <a:rPr lang="es-ES" sz="2300" dirty="0" smtClean="0"/>
              <a:t>í</a:t>
            </a:r>
            <a:r>
              <a:rPr lang="es-ES_tradnl" sz="2300" dirty="0" err="1" smtClean="0"/>
              <a:t>sticas</a:t>
            </a:r>
            <a:endParaRPr lang="es-ES_tradnl" sz="2300" dirty="0" smtClean="0"/>
          </a:p>
          <a:p>
            <a:pPr marL="292608" lvl="1" indent="0">
              <a:spcBef>
                <a:spcPts val="500"/>
              </a:spcBef>
              <a:spcAft>
                <a:spcPts val="300"/>
              </a:spcAft>
              <a:buClr>
                <a:schemeClr val="accent2"/>
              </a:buClr>
              <a:buNone/>
            </a:pPr>
            <a:r>
              <a:rPr lang="es-ES_tradnl" sz="2300" dirty="0" smtClean="0"/>
              <a:t>• Tipos</a:t>
            </a:r>
          </a:p>
          <a:p>
            <a:pPr marL="292608" lvl="1" indent="0">
              <a:spcBef>
                <a:spcPts val="500"/>
              </a:spcBef>
              <a:spcAft>
                <a:spcPts val="300"/>
              </a:spcAft>
              <a:buClr>
                <a:schemeClr val="accent2"/>
              </a:buClr>
              <a:buNone/>
            </a:pPr>
            <a:r>
              <a:rPr lang="es-ES_tradnl" sz="2300" dirty="0" smtClean="0"/>
              <a:t>• Cantidades</a:t>
            </a:r>
          </a:p>
          <a:p>
            <a:pPr>
              <a:spcBef>
                <a:spcPts val="500"/>
              </a:spcBef>
              <a:spcAft>
                <a:spcPts val="300"/>
              </a:spcAft>
              <a:buClr>
                <a:schemeClr val="accent2"/>
              </a:buClr>
              <a:buFont typeface="Wingdings" charset="2"/>
              <a:buChar char="v"/>
            </a:pPr>
            <a:r>
              <a:rPr lang="es-ES_tradnl" sz="2300" dirty="0" smtClean="0"/>
              <a:t>La </a:t>
            </a:r>
            <a:r>
              <a:rPr lang="es-ES_tradnl" sz="2300" dirty="0"/>
              <a:t>Tabla 6-5 muestra el proceso de Estimación de recursos </a:t>
            </a:r>
            <a:r>
              <a:rPr lang="es-ES_tradnl" sz="2300" dirty="0" smtClean="0"/>
              <a:t>para una </a:t>
            </a:r>
            <a:r>
              <a:rPr lang="es-ES_tradnl" sz="2300" dirty="0"/>
              <a:t>actividad en términos de sus aportes, herramientas y técnicas, y sus resultados</a:t>
            </a:r>
            <a:r>
              <a:rPr lang="es-ES_tradnl" sz="2300" dirty="0" smtClean="0"/>
              <a:t>.</a:t>
            </a:r>
          </a:p>
          <a:p>
            <a:pPr>
              <a:spcBef>
                <a:spcPts val="500"/>
              </a:spcBef>
              <a:spcAft>
                <a:spcPts val="300"/>
              </a:spcAft>
              <a:buClr>
                <a:schemeClr val="accent2"/>
              </a:buClr>
              <a:buFont typeface="Wingdings" charset="2"/>
              <a:buChar char="v"/>
            </a:pPr>
            <a:r>
              <a:rPr lang="es-ES_tradnl" sz="2300" dirty="0" smtClean="0"/>
              <a:t>El </a:t>
            </a:r>
            <a:r>
              <a:rPr lang="es-ES_tradnl" sz="2300" dirty="0"/>
              <a:t>primer paso para estimar los recursos para una actividad es la recopilación de datos, es decir, la información relevante de los elementos de entrada en el </a:t>
            </a:r>
            <a:r>
              <a:rPr lang="es-ES_tradnl" sz="2300" dirty="0" smtClean="0"/>
              <a:t>proceso.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19</a:t>
            </a:fld>
            <a:endParaRPr lang="en-US" sz="1600"/>
          </a:p>
        </p:txBody>
      </p:sp>
    </p:spTree>
    <p:extLst>
      <p:ext uri="{BB962C8B-B14F-4D97-AF65-F5344CB8AC3E}">
        <p14:creationId xmlns:p14="http://schemas.microsoft.com/office/powerpoint/2010/main" val="34204528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2</a:t>
            </a:fld>
            <a:endParaRPr lang="en-US" sz="1600" dirty="0"/>
          </a:p>
        </p:txBody>
      </p:sp>
      <p:sp>
        <p:nvSpPr>
          <p:cNvPr id="14" name="Título 1"/>
          <p:cNvSpPr txBox="1">
            <a:spLocks/>
          </p:cNvSpPr>
          <p:nvPr/>
        </p:nvSpPr>
        <p:spPr>
          <a:xfrm>
            <a:off x="770400" y="506778"/>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4" name="Tabla 3"/>
          <p:cNvGraphicFramePr>
            <a:graphicFrameLocks noGrp="1"/>
          </p:cNvGraphicFramePr>
          <p:nvPr>
            <p:extLst>
              <p:ext uri="{D42A27DB-BD31-4B8C-83A1-F6EECF244321}">
                <p14:modId xmlns:p14="http://schemas.microsoft.com/office/powerpoint/2010/main" val="1850946393"/>
              </p:ext>
            </p:extLst>
          </p:nvPr>
        </p:nvGraphicFramePr>
        <p:xfrm>
          <a:off x="323653" y="1476354"/>
          <a:ext cx="11553093" cy="4511040"/>
        </p:xfrm>
        <a:graphic>
          <a:graphicData uri="http://schemas.openxmlformats.org/drawingml/2006/table">
            <a:tbl>
              <a:tblPr/>
              <a:tblGrid>
                <a:gridCol w="1191895"/>
                <a:gridCol w="1242413"/>
                <a:gridCol w="730923"/>
                <a:gridCol w="4343400"/>
                <a:gridCol w="4044462"/>
              </a:tblGrid>
              <a:tr h="203200">
                <a:tc rowSpan="4">
                  <a:txBody>
                    <a:bodyPr/>
                    <a:lstStyle/>
                    <a:p>
                      <a:pPr algn="ctr" fontAlgn="ctr"/>
                      <a:r>
                        <a:rPr lang="es-ES_tradnl" sz="2200" b="0" i="0" u="none" strike="noStrike">
                          <a:solidFill>
                            <a:srgbClr val="000000"/>
                          </a:solidFill>
                          <a:effectLst/>
                          <a:latin typeface="Calibri" charset="0"/>
                        </a:rPr>
                        <a:t>MAYO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Lunes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27</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 </a:t>
                      </a:r>
                      <a:r>
                        <a:rPr lang="es-ES_tradnl" sz="2000" b="0" i="0" u="none" strike="noStrike" dirty="0" err="1">
                          <a:solidFill>
                            <a:srgbClr val="000000"/>
                          </a:solidFill>
                          <a:effectLst/>
                          <a:latin typeface="Calibri" charset="0"/>
                        </a:rPr>
                        <a:t>The</a:t>
                      </a:r>
                      <a:r>
                        <a:rPr lang="es-ES_tradnl" sz="20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Management Framework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Martes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28</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 </a:t>
                      </a:r>
                      <a:r>
                        <a:rPr lang="es-ES_tradnl" sz="2000" b="0" i="0" u="none" strike="noStrike" dirty="0" err="1">
                          <a:solidFill>
                            <a:srgbClr val="000000"/>
                          </a:solidFill>
                          <a:effectLst/>
                          <a:latin typeface="Calibri" charset="0"/>
                        </a:rPr>
                        <a:t>The</a:t>
                      </a:r>
                      <a:r>
                        <a:rPr lang="es-ES_tradnl" sz="20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Environment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Miércoles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29</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 </a:t>
                      </a:r>
                      <a:r>
                        <a:rPr lang="es-ES_tradnl" sz="2000" b="0" i="0" u="none" strike="noStrike" dirty="0" err="1">
                          <a:solidFill>
                            <a:srgbClr val="000000"/>
                          </a:solidFill>
                          <a:effectLst/>
                          <a:latin typeface="Calibri" charset="0"/>
                        </a:rPr>
                        <a:t>The</a:t>
                      </a:r>
                      <a:r>
                        <a:rPr lang="es-ES_tradnl" sz="2000" b="0" i="0" u="none" strike="noStrike" dirty="0">
                          <a:solidFill>
                            <a:srgbClr val="000000"/>
                          </a:solidFill>
                          <a:effectLst/>
                          <a:latin typeface="Calibri" charset="0"/>
                        </a:rPr>
                        <a:t> Big Picture of Project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a:solidFill>
                            <a:srgbClr val="000000"/>
                          </a:solidFill>
                          <a:effectLst/>
                          <a:latin typeface="Calibri" charset="0"/>
                        </a:rPr>
                        <a:t>Project </a:t>
                      </a:r>
                      <a:r>
                        <a:rPr lang="es-ES_tradnl" sz="2200" b="0" i="0" u="none" strike="noStrike" dirty="0" err="1">
                          <a:solidFill>
                            <a:srgbClr val="000000"/>
                          </a:solidFill>
                          <a:effectLst/>
                          <a:latin typeface="Calibri" charset="0"/>
                        </a:rPr>
                        <a:t>Integration</a:t>
                      </a:r>
                      <a:r>
                        <a:rPr lang="es-ES_tradnl" sz="22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Jueves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30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err="1">
                          <a:solidFill>
                            <a:srgbClr val="000000"/>
                          </a:solidFill>
                          <a:effectLst/>
                          <a:latin typeface="Calibri" charset="0"/>
                        </a:rPr>
                        <a:t>Scope</a:t>
                      </a:r>
                      <a:r>
                        <a:rPr lang="es-ES_tradnl" sz="2000" b="0" i="0" u="none" strike="noStrike" dirty="0">
                          <a:solidFill>
                            <a:srgbClr val="000000"/>
                          </a:solidFill>
                          <a:effectLst/>
                          <a:latin typeface="Calibri" charset="0"/>
                        </a:rPr>
                        <a:t>, Schedule, and </a:t>
                      </a:r>
                      <a:r>
                        <a:rPr lang="es-ES_tradnl" sz="2000" b="0" i="0" u="none" strike="noStrike" dirty="0" err="1">
                          <a:solidFill>
                            <a:srgbClr val="000000"/>
                          </a:solidFill>
                          <a:effectLst/>
                          <a:latin typeface="Calibri" charset="0"/>
                        </a:rPr>
                        <a:t>Resources</a:t>
                      </a:r>
                      <a:r>
                        <a:rPr lang="es-ES_tradnl" sz="2000" b="0" i="0" u="none" strike="noStrike" dirty="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a:solidFill>
                            <a:srgbClr val="000000"/>
                          </a:solidFill>
                          <a:effectLst/>
                          <a:latin typeface="Calibri" charset="0"/>
                        </a:rPr>
                        <a:t>Project </a:t>
                      </a:r>
                      <a:r>
                        <a:rPr lang="es-ES_tradnl" sz="2200" b="0" i="0" u="none" strike="noStrike" dirty="0" err="1">
                          <a:solidFill>
                            <a:srgbClr val="000000"/>
                          </a:solidFill>
                          <a:effectLst/>
                          <a:latin typeface="Calibri" charset="0"/>
                        </a:rPr>
                        <a:t>Scope</a:t>
                      </a:r>
                      <a:r>
                        <a:rPr lang="es-ES_tradnl" sz="22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rowSpan="8">
                  <a:txBody>
                    <a:bodyPr/>
                    <a:lstStyle/>
                    <a:p>
                      <a:pPr algn="ctr" fontAlgn="ctr"/>
                      <a:r>
                        <a:rPr lang="es-ES_tradnl" sz="2200" b="0" i="0" u="none" strike="noStrike">
                          <a:solidFill>
                            <a:srgbClr val="000000"/>
                          </a:solidFill>
                          <a:effectLst/>
                          <a:latin typeface="Calibri" charset="0"/>
                        </a:rPr>
                        <a:t>JUNIO</a:t>
                      </a: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Lunes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1" i="0" u="none" strike="noStrike">
                          <a:solidFill>
                            <a:srgbClr val="FF0000"/>
                          </a:solidFill>
                          <a:effectLst/>
                          <a:latin typeface="Calibri (Cuerpo)" charset="0"/>
                        </a:rPr>
                        <a:t>Prueba</a:t>
                      </a:r>
                      <a:r>
                        <a:rPr lang="es-ES_tradnl" sz="2000" b="0" i="0" u="none" strike="noStrike">
                          <a:solidFill>
                            <a:srgbClr val="000000"/>
                          </a:solidFill>
                          <a:effectLst/>
                          <a:latin typeface="Calibri" charset="0"/>
                        </a:rPr>
                        <a:t> - Scope, Schedule, and Resources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a:solidFill>
                            <a:srgbClr val="000000"/>
                          </a:solidFill>
                          <a:effectLst/>
                          <a:latin typeface="Calibri" charset="0"/>
                        </a:rPr>
                        <a:t>Project </a:t>
                      </a:r>
                      <a:r>
                        <a:rPr lang="es-ES_tradnl" sz="2200" b="0" i="0" u="none" strike="noStrike" dirty="0" err="1">
                          <a:solidFill>
                            <a:srgbClr val="000000"/>
                          </a:solidFill>
                          <a:effectLst/>
                          <a:latin typeface="Calibri" charset="0"/>
                        </a:rPr>
                        <a:t>Resource</a:t>
                      </a:r>
                      <a:r>
                        <a:rPr lang="es-ES_tradnl" sz="22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Martes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err="1">
                          <a:solidFill>
                            <a:srgbClr val="000000"/>
                          </a:solidFill>
                          <a:effectLst/>
                          <a:latin typeface="Calibri" charset="0"/>
                        </a:rPr>
                        <a:t>Cost</a:t>
                      </a:r>
                      <a:r>
                        <a:rPr lang="es-ES_tradnl" sz="2000" b="0" i="0" u="none" strike="noStrike" dirty="0">
                          <a:solidFill>
                            <a:srgbClr val="000000"/>
                          </a:solidFill>
                          <a:effectLst/>
                          <a:latin typeface="Calibri" charset="0"/>
                        </a:rPr>
                        <a:t>, </a:t>
                      </a:r>
                      <a:r>
                        <a:rPr lang="es-ES_tradnl" sz="2000" b="0" i="0" u="none" strike="noStrike" dirty="0" err="1">
                          <a:solidFill>
                            <a:srgbClr val="000000"/>
                          </a:solidFill>
                          <a:effectLst/>
                          <a:latin typeface="Calibri" charset="0"/>
                        </a:rPr>
                        <a:t>Stakeholders</a:t>
                      </a:r>
                      <a:r>
                        <a:rPr lang="es-ES_tradnl" sz="2000" b="0" i="0" u="none" strike="noStrike" dirty="0">
                          <a:solidFill>
                            <a:srgbClr val="000000"/>
                          </a:solidFill>
                          <a:effectLst/>
                          <a:latin typeface="Calibri" charset="0"/>
                        </a:rPr>
                        <a:t>, and </a:t>
                      </a:r>
                      <a:r>
                        <a:rPr lang="es-ES_tradnl" sz="2000" b="0" i="0" u="none" strike="noStrike" dirty="0" err="1">
                          <a:solidFill>
                            <a:srgbClr val="000000"/>
                          </a:solidFill>
                          <a:effectLst/>
                          <a:latin typeface="Calibri" charset="0"/>
                        </a:rPr>
                        <a:t>Communication</a:t>
                      </a:r>
                      <a:r>
                        <a:rPr lang="es-ES_tradnl" sz="2000" b="0" i="0" u="none" strike="noStrike" dirty="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a:solidFill>
                            <a:srgbClr val="000000"/>
                          </a:solidFill>
                          <a:effectLst/>
                          <a:latin typeface="Calibri" charset="0"/>
                        </a:rPr>
                        <a:t>Project </a:t>
                      </a:r>
                      <a:r>
                        <a:rPr lang="es-ES_tradnl" sz="2200" b="0" i="0" u="none" strike="noStrike" dirty="0" err="1">
                          <a:solidFill>
                            <a:srgbClr val="000000"/>
                          </a:solidFill>
                          <a:effectLst/>
                          <a:latin typeface="Calibri" charset="0"/>
                        </a:rPr>
                        <a:t>Cost</a:t>
                      </a:r>
                      <a:r>
                        <a:rPr lang="es-ES_tradnl" sz="22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Miércoles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5</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err="1">
                          <a:solidFill>
                            <a:srgbClr val="000000"/>
                          </a:solidFill>
                          <a:effectLst/>
                          <a:latin typeface="Calibri" charset="0"/>
                        </a:rPr>
                        <a:t>Cost</a:t>
                      </a:r>
                      <a:r>
                        <a:rPr lang="es-ES_tradnl" sz="2000" b="0" i="0" u="none" strike="noStrike" dirty="0">
                          <a:solidFill>
                            <a:srgbClr val="000000"/>
                          </a:solidFill>
                          <a:effectLst/>
                          <a:latin typeface="Calibri" charset="0"/>
                        </a:rPr>
                        <a:t>, </a:t>
                      </a:r>
                      <a:r>
                        <a:rPr lang="es-ES_tradnl" sz="2000" b="0" i="0" u="none" strike="noStrike" dirty="0" err="1">
                          <a:solidFill>
                            <a:srgbClr val="000000"/>
                          </a:solidFill>
                          <a:effectLst/>
                          <a:latin typeface="Calibri" charset="0"/>
                        </a:rPr>
                        <a:t>Stakeholders</a:t>
                      </a:r>
                      <a:r>
                        <a:rPr lang="es-ES_tradnl" sz="2000" b="0" i="0" u="none" strike="noStrike" dirty="0">
                          <a:solidFill>
                            <a:srgbClr val="000000"/>
                          </a:solidFill>
                          <a:effectLst/>
                          <a:latin typeface="Calibri" charset="0"/>
                        </a:rPr>
                        <a:t>, and </a:t>
                      </a:r>
                      <a:r>
                        <a:rPr lang="es-ES_tradnl" sz="2000" b="0" i="0" u="none" strike="noStrike" dirty="0" err="1">
                          <a:solidFill>
                            <a:srgbClr val="000000"/>
                          </a:solidFill>
                          <a:effectLst/>
                          <a:latin typeface="Calibri" charset="0"/>
                        </a:rPr>
                        <a:t>Communication</a:t>
                      </a:r>
                      <a:r>
                        <a:rPr lang="es-ES_tradnl" sz="2000" b="0" i="0" u="none" strike="noStrike" dirty="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err="1">
                          <a:solidFill>
                            <a:srgbClr val="000000"/>
                          </a:solidFill>
                          <a:effectLst/>
                          <a:latin typeface="Calibri" charset="0"/>
                        </a:rPr>
                        <a:t>Managing</a:t>
                      </a:r>
                      <a:r>
                        <a:rPr lang="es-ES_tradnl" sz="2200" b="0" i="0" u="none" strike="noStrike" dirty="0">
                          <a:solidFill>
                            <a:srgbClr val="000000"/>
                          </a:solidFill>
                          <a:effectLst/>
                          <a:latin typeface="Calibri" charset="0"/>
                        </a:rPr>
                        <a:t> </a:t>
                      </a:r>
                      <a:r>
                        <a:rPr lang="es-ES_tradnl" sz="2200" b="0" i="0" u="none" strike="noStrike" dirty="0" err="1">
                          <a:solidFill>
                            <a:srgbClr val="000000"/>
                          </a:solidFill>
                          <a:effectLst/>
                          <a:latin typeface="Calibri" charset="0"/>
                        </a:rPr>
                        <a:t>the</a:t>
                      </a:r>
                      <a:r>
                        <a:rPr lang="es-ES_tradnl" sz="2200" b="0" i="0" u="none" strike="noStrike" dirty="0">
                          <a:solidFill>
                            <a:srgbClr val="000000"/>
                          </a:solidFill>
                          <a:effectLst/>
                          <a:latin typeface="Calibri" charset="0"/>
                        </a:rPr>
                        <a:t> </a:t>
                      </a:r>
                      <a:r>
                        <a:rPr lang="es-ES_tradnl" sz="2200" b="0" i="0" u="none" strike="noStrike" dirty="0" err="1">
                          <a:solidFill>
                            <a:srgbClr val="000000"/>
                          </a:solidFill>
                          <a:effectLst/>
                          <a:latin typeface="Calibri" charset="0"/>
                        </a:rPr>
                        <a:t>Stakeholders</a:t>
                      </a:r>
                      <a:r>
                        <a:rPr lang="es-ES_tradnl" sz="2200" b="0" i="0" u="none" strike="noStrike" dirty="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Jueves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6</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Cost, Stakeholders, and Communication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dirty="0">
                          <a:solidFill>
                            <a:srgbClr val="000000"/>
                          </a:solidFill>
                          <a:effectLst/>
                          <a:latin typeface="Calibri" charset="0"/>
                        </a:rPr>
                        <a:t>Project </a:t>
                      </a:r>
                      <a:r>
                        <a:rPr lang="es-ES_tradnl" sz="2200" b="0" i="0" u="none" strike="noStrike" dirty="0" err="1">
                          <a:solidFill>
                            <a:srgbClr val="000000"/>
                          </a:solidFill>
                          <a:effectLst/>
                          <a:latin typeface="Calibri" charset="0"/>
                        </a:rPr>
                        <a:t>Communication</a:t>
                      </a:r>
                      <a:r>
                        <a:rPr lang="es-ES_tradnl" sz="2200" b="0" i="0" u="none" strike="noStrike" dirty="0">
                          <a:solidFill>
                            <a:srgbClr val="000000"/>
                          </a:solidFill>
                          <a:effectLst/>
                          <a:latin typeface="Calibri" charset="0"/>
                        </a:rPr>
                        <a: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Lunes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200" b="0" i="0" u="none" strike="noStrike">
                          <a:solidFill>
                            <a:srgbClr val="000000"/>
                          </a:solidFill>
                          <a:effectLst/>
                          <a:latin typeface="Calibri" charset="0"/>
                        </a:rPr>
                        <a:t>10</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Quality, Risk, and Procurement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Risk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Martes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2200" b="0" i="0" u="none" strike="noStrike">
                          <a:solidFill>
                            <a:srgbClr val="000000"/>
                          </a:solidFill>
                          <a:effectLst/>
                          <a:latin typeface="Calibri" charset="0"/>
                        </a:rPr>
                        <a:t>11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Quality, Risk, and Procurement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200" b="0" i="0" u="none" strike="noStrike">
                          <a:solidFill>
                            <a:srgbClr val="000000"/>
                          </a:solidFill>
                          <a:effectLst/>
                          <a:latin typeface="Calibri" charset="0"/>
                        </a:rPr>
                        <a:t>Project Procurement Management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Miercoles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12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1" i="0" u="none" strike="noStrike" dirty="0">
                          <a:solidFill>
                            <a:srgbClr val="FF0000"/>
                          </a:solidFill>
                          <a:effectLst/>
                          <a:latin typeface="Calibri" charset="0"/>
                        </a:rPr>
                        <a:t>Presentación Proyectos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s-ES_tradnl" sz="2200" b="0" i="0" u="none" strike="noStrike">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a:noFill/>
                    </a:lnR>
                    <a:lnT w="6350" cap="flat" cmpd="sng" algn="ctr">
                      <a:solidFill>
                        <a:srgbClr val="000000"/>
                      </a:solidFill>
                      <a:prstDash val="solid"/>
                      <a:round/>
                      <a:headEnd type="none" w="med" len="med"/>
                      <a:tailEnd type="none" w="med" len="med"/>
                    </a:lnT>
                    <a:lnB>
                      <a:noFill/>
                    </a:lnB>
                  </a:tcPr>
                </a:tc>
              </a:tr>
              <a:tr h="203200">
                <a:tc vMerge="1">
                  <a:txBody>
                    <a:bodyPr/>
                    <a:lstStyle/>
                    <a:p>
                      <a:endParaRPr lang="en-US"/>
                    </a:p>
                  </a:txBody>
                  <a:tcPr/>
                </a:tc>
                <a:tc>
                  <a:txBody>
                    <a:bodyPr/>
                    <a:lstStyle/>
                    <a:p>
                      <a:pPr algn="ctr" fontAlgn="b"/>
                      <a:r>
                        <a:rPr lang="es-ES_tradnl" sz="2200" b="0" i="0" u="none" strike="noStrike">
                          <a:solidFill>
                            <a:srgbClr val="000000"/>
                          </a:solidFill>
                          <a:effectLst/>
                          <a:latin typeface="Calibri" charset="0"/>
                        </a:rPr>
                        <a:t>Jueves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200" b="0" i="0" u="none" strike="noStrike">
                          <a:solidFill>
                            <a:srgbClr val="000000"/>
                          </a:solidFill>
                          <a:effectLst/>
                          <a:latin typeface="Calibri" charset="0"/>
                        </a:rPr>
                        <a:t>13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1" i="0" u="none" strike="noStrike" dirty="0">
                          <a:solidFill>
                            <a:srgbClr val="FF0000"/>
                          </a:solidFill>
                          <a:effectLst/>
                          <a:latin typeface="Calibri" charset="0"/>
                        </a:rPr>
                        <a:t>Examen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endParaRPr lang="es-ES_tradnl" sz="22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a:noFill/>
                    </a:lnR>
                    <a:lnT>
                      <a:noFill/>
                    </a:lnT>
                    <a:lnB>
                      <a:noFill/>
                    </a:lnB>
                  </a:tcPr>
                </a:tc>
              </a:tr>
            </a:tbl>
          </a:graphicData>
        </a:graphic>
      </p:graphicFrame>
    </p:spTree>
    <p:extLst>
      <p:ext uri="{BB962C8B-B14F-4D97-AF65-F5344CB8AC3E}">
        <p14:creationId xmlns:p14="http://schemas.microsoft.com/office/powerpoint/2010/main" val="85590447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20</a:t>
            </a:fld>
            <a:endParaRPr lang="en-US" sz="1600" dirty="0"/>
          </a:p>
        </p:txBody>
      </p:sp>
      <p:sp>
        <p:nvSpPr>
          <p:cNvPr id="6" name="Título 1"/>
          <p:cNvSpPr txBox="1">
            <a:spLocks/>
          </p:cNvSpPr>
          <p:nvPr/>
        </p:nvSpPr>
        <p:spPr>
          <a:xfrm>
            <a:off x="700505" y="475488"/>
            <a:ext cx="10400311" cy="334670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Estimating Activity Resources</a:t>
            </a:r>
            <a:endParaRPr lang="en-US" sz="4300" dirty="0"/>
          </a:p>
        </p:txBody>
      </p:sp>
      <p:pic>
        <p:nvPicPr>
          <p:cNvPr id="3" name="Imagen 2"/>
          <p:cNvPicPr>
            <a:picLocks noChangeAspect="1"/>
          </p:cNvPicPr>
          <p:nvPr/>
        </p:nvPicPr>
        <p:blipFill>
          <a:blip r:embed="rId3"/>
          <a:stretch>
            <a:fillRect/>
          </a:stretch>
        </p:blipFill>
        <p:spPr>
          <a:xfrm>
            <a:off x="2328300" y="1271756"/>
            <a:ext cx="7543800" cy="5359400"/>
          </a:xfrm>
          <a:prstGeom prst="rect">
            <a:avLst/>
          </a:prstGeom>
        </p:spPr>
      </p:pic>
    </p:spTree>
    <p:extLst>
      <p:ext uri="{BB962C8B-B14F-4D97-AF65-F5344CB8AC3E}">
        <p14:creationId xmlns:p14="http://schemas.microsoft.com/office/powerpoint/2010/main" val="2550825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Acquiring Project Resources</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Los recursos del proyecto, tanto físicos como de equipo, se obtienen y seleccionan mediante el proceso de Adquirir recursos, que se muestra en la Tabla 6-6 en términos de información, herramientas y técnicas, y producción. </a:t>
            </a:r>
            <a:endParaRPr lang="es-ES_tradnl" sz="2400" dirty="0" smtClean="0"/>
          </a:p>
          <a:p>
            <a:pPr>
              <a:spcBef>
                <a:spcPts val="500"/>
              </a:spcBef>
              <a:spcAft>
                <a:spcPts val="300"/>
              </a:spcAft>
              <a:buClr>
                <a:schemeClr val="accent2"/>
              </a:buClr>
              <a:buFont typeface="Wingdings" charset="2"/>
              <a:buChar char="v"/>
            </a:pPr>
            <a:r>
              <a:rPr lang="es-ES_tradnl" sz="2400" dirty="0" smtClean="0"/>
              <a:t>El </a:t>
            </a:r>
            <a:r>
              <a:rPr lang="es-ES_tradnl" sz="2400" dirty="0"/>
              <a:t>trabajo del proyecto será ejecutado por el equipo del proyecto, y por lo tanto, el papel del equipo en el éxito del proyecto es crucial. </a:t>
            </a:r>
            <a:endParaRPr lang="es-ES_tradnl" sz="2400" dirty="0" smtClean="0"/>
          </a:p>
          <a:p>
            <a:pPr>
              <a:spcBef>
                <a:spcPts val="500"/>
              </a:spcBef>
              <a:spcAft>
                <a:spcPts val="300"/>
              </a:spcAft>
              <a:buClr>
                <a:schemeClr val="accent2"/>
              </a:buClr>
              <a:buFont typeface="Wingdings" charset="2"/>
              <a:buChar char="v"/>
            </a:pPr>
            <a:r>
              <a:rPr lang="es-ES_tradnl" sz="2400" dirty="0" smtClean="0"/>
              <a:t>Es </a:t>
            </a:r>
            <a:r>
              <a:rPr lang="es-ES_tradnl" sz="2400" dirty="0"/>
              <a:t>fundamental adquirir el equipo de proyecto adecuado para su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Las </a:t>
            </a:r>
            <a:r>
              <a:rPr lang="es-ES_tradnl" sz="2400" dirty="0"/>
              <a:t>funciones y responsabilidades </a:t>
            </a:r>
            <a:r>
              <a:rPr lang="es-ES_tradnl" sz="2400" dirty="0" smtClean="0"/>
              <a:t>de los roles necesarias </a:t>
            </a:r>
            <a:r>
              <a:rPr lang="es-ES_tradnl" sz="2400" dirty="0"/>
              <a:t>para completar el proyecto se definen durante el proceso de planificación de </a:t>
            </a:r>
            <a:r>
              <a:rPr lang="es-ES_tradnl" sz="2400" dirty="0" smtClean="0"/>
              <a:t>recursos. </a:t>
            </a:r>
            <a:r>
              <a:rPr lang="es-ES_tradnl" sz="2400" dirty="0"/>
              <a:t>Antes de que el trabajo pueda comenzar, los roles deben asignarse a personas reales, que se convertirán en los miembros del equipo del proyecto.</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21</a:t>
            </a:fld>
            <a:endParaRPr lang="en-US" sz="1600"/>
          </a:p>
        </p:txBody>
      </p:sp>
    </p:spTree>
    <p:extLst>
      <p:ext uri="{BB962C8B-B14F-4D97-AF65-F5344CB8AC3E}">
        <p14:creationId xmlns:p14="http://schemas.microsoft.com/office/powerpoint/2010/main" val="149334557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6" name="Título 1"/>
          <p:cNvSpPr txBox="1">
            <a:spLocks/>
          </p:cNvSpPr>
          <p:nvPr/>
        </p:nvSpPr>
        <p:spPr>
          <a:xfrm>
            <a:off x="700505" y="475488"/>
            <a:ext cx="3542311" cy="334670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Acquiring Project Resources</a:t>
            </a:r>
            <a:endParaRPr lang="en-US" sz="4300" dirty="0"/>
          </a:p>
        </p:txBody>
      </p:sp>
      <p:pic>
        <p:nvPicPr>
          <p:cNvPr id="4" name="Imagen 3"/>
          <p:cNvPicPr>
            <a:picLocks noChangeAspect="1"/>
          </p:cNvPicPr>
          <p:nvPr/>
        </p:nvPicPr>
        <p:blipFill>
          <a:blip r:embed="rId3"/>
          <a:stretch>
            <a:fillRect/>
          </a:stretch>
        </p:blipFill>
        <p:spPr>
          <a:xfrm>
            <a:off x="4545580" y="45106"/>
            <a:ext cx="7646420" cy="6858000"/>
          </a:xfrm>
          <a:prstGeom prst="rect">
            <a:avLst/>
          </a:prstGeom>
        </p:spPr>
      </p:pic>
    </p:spTree>
    <p:extLst>
      <p:ext uri="{BB962C8B-B14F-4D97-AF65-F5344CB8AC3E}">
        <p14:creationId xmlns:p14="http://schemas.microsoft.com/office/powerpoint/2010/main" val="1959600910"/>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the Project Team</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Su equipo de proyecto puede estar compuesto por miembros de diferentes departamentos y disciplinas, empleados regulares y contratistas, y expertos de diferentes disciplinas. </a:t>
            </a:r>
            <a:endParaRPr lang="es-ES_tradnl" sz="2400" dirty="0" smtClean="0"/>
          </a:p>
          <a:p>
            <a:pPr>
              <a:spcBef>
                <a:spcPts val="500"/>
              </a:spcBef>
              <a:spcAft>
                <a:spcPts val="300"/>
              </a:spcAft>
              <a:buClr>
                <a:schemeClr val="accent2"/>
              </a:buClr>
              <a:buFont typeface="Wingdings" charset="2"/>
              <a:buChar char="v"/>
            </a:pPr>
            <a:r>
              <a:rPr lang="es-ES_tradnl" sz="2400" dirty="0" smtClean="0"/>
              <a:t>Algunas </a:t>
            </a:r>
            <a:r>
              <a:rPr lang="es-ES_tradnl" sz="2400" dirty="0"/>
              <a:t>de estas personas pueden no apreciar mucho las disciplinas de otros. </a:t>
            </a:r>
            <a:endParaRPr lang="es-ES_tradnl" sz="2400" dirty="0" smtClean="0"/>
          </a:p>
          <a:p>
            <a:pPr>
              <a:spcBef>
                <a:spcPts val="500"/>
              </a:spcBef>
              <a:spcAft>
                <a:spcPts val="300"/>
              </a:spcAft>
              <a:buClr>
                <a:schemeClr val="accent2"/>
              </a:buClr>
              <a:buFont typeface="Wingdings" charset="2"/>
              <a:buChar char="v"/>
            </a:pPr>
            <a:r>
              <a:rPr lang="es-ES_tradnl" sz="2400" dirty="0" smtClean="0"/>
              <a:t>Usted </a:t>
            </a:r>
            <a:r>
              <a:rPr lang="es-ES_tradnl" sz="2400" dirty="0"/>
              <a:t>tiene el desafío de convertir a este grupo diverso en un equipo cohesivo y eficiente que realizará el proyecto a tiempo, dentro del presupuesto y con calidad. </a:t>
            </a:r>
            <a:endParaRPr lang="es-ES_tradnl" sz="2400" dirty="0" smtClean="0"/>
          </a:p>
          <a:p>
            <a:pPr>
              <a:spcBef>
                <a:spcPts val="500"/>
              </a:spcBef>
              <a:spcAft>
                <a:spcPts val="300"/>
              </a:spcAft>
              <a:buClr>
                <a:schemeClr val="accent2"/>
              </a:buClr>
              <a:buFont typeface="Wingdings" charset="2"/>
              <a:buChar char="v"/>
            </a:pPr>
            <a:r>
              <a:rPr lang="es-ES_tradnl" sz="2400" dirty="0" smtClean="0"/>
              <a:t>El </a:t>
            </a:r>
            <a:r>
              <a:rPr lang="es-ES_tradnl" sz="2400" dirty="0"/>
              <a:t>único objetivo del desarrollo del equipo es maximizar el rendimiento del proyecto. Esto se logra mediante la introducción de tres elementos</a:t>
            </a:r>
            <a:r>
              <a:rPr lang="es-ES_tradnl" sz="2400" dirty="0" smtClean="0"/>
              <a:t>:</a:t>
            </a:r>
          </a:p>
          <a:p>
            <a:pPr marL="292608" lvl="1" indent="0">
              <a:spcBef>
                <a:spcPts val="500"/>
              </a:spcBef>
              <a:spcAft>
                <a:spcPts val="300"/>
              </a:spcAft>
              <a:buClr>
                <a:schemeClr val="accent2"/>
              </a:buClr>
              <a:buNone/>
            </a:pPr>
            <a:r>
              <a:rPr lang="es-ES_tradnl" sz="2400" dirty="0" smtClean="0"/>
              <a:t>1</a:t>
            </a:r>
            <a:r>
              <a:rPr lang="es-ES_tradnl" sz="2400" dirty="0"/>
              <a:t>. Mejorar las competencias de los integrantes del equipo</a:t>
            </a:r>
            <a:r>
              <a:rPr lang="es-ES_tradnl" sz="2400" dirty="0" smtClean="0"/>
              <a:t>.</a:t>
            </a:r>
          </a:p>
          <a:p>
            <a:pPr marL="292608" lvl="1" indent="0">
              <a:spcBef>
                <a:spcPts val="500"/>
              </a:spcBef>
              <a:spcAft>
                <a:spcPts val="300"/>
              </a:spcAft>
              <a:buClr>
                <a:schemeClr val="accent2"/>
              </a:buClr>
              <a:buNone/>
            </a:pPr>
            <a:r>
              <a:rPr lang="es-ES_tradnl" sz="2400" dirty="0" smtClean="0"/>
              <a:t>2</a:t>
            </a:r>
            <a:r>
              <a:rPr lang="es-ES_tradnl" sz="2400" dirty="0"/>
              <a:t>. Mejorar la interacción entre los miembros del equipo</a:t>
            </a:r>
            <a:r>
              <a:rPr lang="es-ES_tradnl" sz="2400" dirty="0" smtClean="0"/>
              <a:t>.</a:t>
            </a:r>
          </a:p>
          <a:p>
            <a:pPr marL="292608" lvl="1" indent="0">
              <a:spcBef>
                <a:spcPts val="500"/>
              </a:spcBef>
              <a:spcAft>
                <a:spcPts val="300"/>
              </a:spcAft>
              <a:buClr>
                <a:schemeClr val="accent2"/>
              </a:buClr>
              <a:buNone/>
            </a:pPr>
            <a:r>
              <a:rPr lang="es-ES_tradnl" sz="2400" dirty="0" smtClean="0"/>
              <a:t>3</a:t>
            </a:r>
            <a:r>
              <a:rPr lang="es-ES_tradnl" sz="2400" dirty="0"/>
              <a:t>. Mejorar el entorno general del equipo</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23</a:t>
            </a:fld>
            <a:endParaRPr lang="en-US" sz="1600"/>
          </a:p>
        </p:txBody>
      </p:sp>
    </p:spTree>
    <p:extLst>
      <p:ext uri="{BB962C8B-B14F-4D97-AF65-F5344CB8AC3E}">
        <p14:creationId xmlns:p14="http://schemas.microsoft.com/office/powerpoint/2010/main" val="151336170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the Project Team</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Esto le ayudará a desarrollar un equipo cohesivo y competente para cumplir con los objetivos del proyecto de manera efectiva</a:t>
            </a:r>
            <a:r>
              <a:rPr lang="es-ES_tradnl" sz="2400" dirty="0" smtClean="0"/>
              <a:t>.</a:t>
            </a:r>
          </a:p>
          <a:p>
            <a:pPr>
              <a:spcBef>
                <a:spcPts val="500"/>
              </a:spcBef>
              <a:spcAft>
                <a:spcPts val="300"/>
              </a:spcAft>
              <a:buClr>
                <a:schemeClr val="accent2"/>
              </a:buClr>
              <a:buFont typeface="Wingdings" charset="2"/>
              <a:buChar char="v"/>
            </a:pPr>
            <a:endParaRPr lang="es-ES_tradnl" sz="2400" dirty="0" smtClean="0"/>
          </a:p>
          <a:p>
            <a:pPr>
              <a:spcBef>
                <a:spcPts val="500"/>
              </a:spcBef>
              <a:spcAft>
                <a:spcPts val="300"/>
              </a:spcAft>
              <a:buClr>
                <a:schemeClr val="accent2"/>
              </a:buClr>
              <a:buFont typeface="Wingdings" charset="2"/>
              <a:buChar char="v"/>
            </a:pPr>
            <a:r>
              <a:rPr lang="es-ES_tradnl" sz="2400" dirty="0" smtClean="0"/>
              <a:t>Sugerencia. </a:t>
            </a:r>
            <a:r>
              <a:rPr lang="es-ES_tradnl" sz="2400" dirty="0"/>
              <a:t>Cada miembro del equipo debe ser el propietario de la pieza de trabajo que se le asigna y, por lo tanto, ser plenamente responsable de ello. </a:t>
            </a:r>
            <a:endParaRPr lang="es-ES_tradnl" sz="2400" dirty="0" smtClean="0"/>
          </a:p>
          <a:p>
            <a:pPr>
              <a:spcBef>
                <a:spcPts val="500"/>
              </a:spcBef>
              <a:spcAft>
                <a:spcPts val="300"/>
              </a:spcAft>
              <a:buClr>
                <a:schemeClr val="accent2"/>
              </a:buClr>
              <a:buFont typeface="Wingdings" charset="2"/>
              <a:buChar char="v"/>
            </a:pPr>
            <a:endParaRPr lang="es-ES_tradnl" sz="2400" dirty="0"/>
          </a:p>
          <a:p>
            <a:pPr>
              <a:spcBef>
                <a:spcPts val="500"/>
              </a:spcBef>
              <a:spcAft>
                <a:spcPts val="300"/>
              </a:spcAft>
              <a:buClr>
                <a:schemeClr val="accent2"/>
              </a:buClr>
              <a:buFont typeface="Wingdings" charset="2"/>
              <a:buChar char="v"/>
            </a:pPr>
            <a:r>
              <a:rPr lang="es-ES_tradnl" sz="2400" dirty="0" smtClean="0"/>
              <a:t>Dicho </a:t>
            </a:r>
            <a:r>
              <a:rPr lang="es-ES_tradnl" sz="2400" dirty="0"/>
              <a:t>esto, el trabajo en equipo y el espíritu de equipo es un factor crítico para el éxito del proyecto. Es responsabilidad del director del proyecto crear un entorno que apoye el trabajo en equipo y el espíritu de equipo.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24</a:t>
            </a:fld>
            <a:endParaRPr lang="en-US" sz="1600"/>
          </a:p>
        </p:txBody>
      </p:sp>
    </p:spTree>
    <p:extLst>
      <p:ext uri="{BB962C8B-B14F-4D97-AF65-F5344CB8AC3E}">
        <p14:creationId xmlns:p14="http://schemas.microsoft.com/office/powerpoint/2010/main" val="4649990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the Project Team</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La Tabla 6-7 muestra el </a:t>
            </a:r>
            <a:r>
              <a:rPr lang="es-ES_tradnl" sz="2400" dirty="0" smtClean="0"/>
              <a:t>proceso </a:t>
            </a:r>
            <a:r>
              <a:rPr lang="en-US" sz="2400" dirty="0" smtClean="0"/>
              <a:t>Developing </a:t>
            </a:r>
            <a:r>
              <a:rPr lang="en-US" sz="2400" dirty="0"/>
              <a:t>the Project Team</a:t>
            </a:r>
            <a:r>
              <a:rPr lang="es-ES_tradnl" sz="2400" dirty="0" smtClean="0"/>
              <a:t>, </a:t>
            </a:r>
            <a:r>
              <a:rPr lang="es-ES_tradnl" sz="2400" dirty="0"/>
              <a:t>que se utiliza para desarrollar el equipo del proyecto, en términos de información, herramientas y técnicas, y producción. </a:t>
            </a:r>
            <a:endParaRPr lang="es-ES_tradnl" sz="2400" dirty="0" smtClean="0"/>
          </a:p>
          <a:p>
            <a:pPr>
              <a:spcBef>
                <a:spcPts val="500"/>
              </a:spcBef>
              <a:spcAft>
                <a:spcPts val="300"/>
              </a:spcAft>
              <a:buClr>
                <a:schemeClr val="accent2"/>
              </a:buClr>
              <a:buFont typeface="Wingdings" charset="2"/>
              <a:buChar char="v"/>
            </a:pPr>
            <a:r>
              <a:rPr lang="es-ES_tradnl" sz="2400" dirty="0" smtClean="0"/>
              <a:t>Como </a:t>
            </a:r>
            <a:r>
              <a:rPr lang="es-ES_tradnl" sz="2400" dirty="0"/>
              <a:t>de costumbre, comenzamos con la información inicial proporcionada por la entrada. El plan de </a:t>
            </a:r>
            <a:r>
              <a:rPr lang="es-ES_tradnl" sz="2400" dirty="0" err="1" smtClean="0"/>
              <a:t>gesti</a:t>
            </a:r>
            <a:r>
              <a:rPr lang="es-ES" sz="2400" dirty="0" err="1" smtClean="0"/>
              <a:t>ón</a:t>
            </a:r>
            <a:r>
              <a:rPr lang="es-ES" sz="2400" dirty="0" smtClean="0"/>
              <a:t> </a:t>
            </a:r>
            <a:r>
              <a:rPr lang="es-ES_tradnl" sz="2400" dirty="0" smtClean="0"/>
              <a:t>de </a:t>
            </a:r>
            <a:r>
              <a:rPr lang="es-ES_tradnl" sz="2400" dirty="0"/>
              <a:t>recursos guía cómo desarrollar el equipo del proyecto al proporcionar información útil sobre asuntos relacionados con el desarrollo del equipo, como los siguientes</a:t>
            </a:r>
            <a:r>
              <a:rPr lang="es-ES_tradnl" sz="2400" dirty="0" smtClean="0"/>
              <a:t>:</a:t>
            </a:r>
          </a:p>
          <a:p>
            <a:pPr marL="292608" lvl="1" indent="0">
              <a:spcBef>
                <a:spcPts val="500"/>
              </a:spcBef>
              <a:spcAft>
                <a:spcPts val="300"/>
              </a:spcAft>
              <a:buClr>
                <a:schemeClr val="accent2"/>
              </a:buClr>
              <a:buNone/>
            </a:pPr>
            <a:r>
              <a:rPr lang="es-ES_tradnl" sz="2400" dirty="0" smtClean="0"/>
              <a:t>• </a:t>
            </a:r>
            <a:r>
              <a:rPr lang="es-ES_tradnl" sz="2400" dirty="0" err="1"/>
              <a:t>Feedback</a:t>
            </a:r>
            <a:r>
              <a:rPr lang="es-ES_tradnl" sz="2400" dirty="0"/>
              <a:t> y estrategias de entrenamiento</a:t>
            </a:r>
            <a:r>
              <a:rPr lang="es-ES_tradnl" sz="2400" dirty="0" smtClean="0"/>
              <a:t>.</a:t>
            </a:r>
          </a:p>
          <a:p>
            <a:pPr marL="292608" lvl="1" indent="0">
              <a:spcBef>
                <a:spcPts val="500"/>
              </a:spcBef>
              <a:spcAft>
                <a:spcPts val="300"/>
              </a:spcAft>
              <a:buClr>
                <a:schemeClr val="accent2"/>
              </a:buClr>
              <a:buNone/>
            </a:pPr>
            <a:r>
              <a:rPr lang="es-ES_tradnl" sz="2400" dirty="0" smtClean="0"/>
              <a:t>• </a:t>
            </a:r>
            <a:r>
              <a:rPr lang="es-ES_tradnl" sz="2400" dirty="0"/>
              <a:t>Uso de resultados de evaluaciones de desempeño</a:t>
            </a:r>
            <a:r>
              <a:rPr lang="es-ES_tradnl" sz="2400" dirty="0" smtClean="0"/>
              <a:t>.</a:t>
            </a:r>
          </a:p>
          <a:p>
            <a:pPr marL="292608" lvl="1" indent="0">
              <a:spcBef>
                <a:spcPts val="500"/>
              </a:spcBef>
              <a:spcAft>
                <a:spcPts val="300"/>
              </a:spcAft>
              <a:buClr>
                <a:schemeClr val="accent2"/>
              </a:buClr>
              <a:buNone/>
            </a:pPr>
            <a:r>
              <a:rPr lang="es-ES_tradnl" sz="2400" dirty="0" smtClean="0"/>
              <a:t>• </a:t>
            </a:r>
            <a:r>
              <a:rPr lang="es-ES_tradnl" sz="2400" dirty="0"/>
              <a:t>Acción </a:t>
            </a:r>
            <a:r>
              <a:rPr lang="es-ES_tradnl" sz="2400" dirty="0" smtClean="0"/>
              <a:t>disciplinaria</a:t>
            </a:r>
          </a:p>
          <a:p>
            <a:pPr marL="292608" lvl="1" indent="0">
              <a:spcBef>
                <a:spcPts val="500"/>
              </a:spcBef>
              <a:spcAft>
                <a:spcPts val="300"/>
              </a:spcAft>
              <a:buClr>
                <a:schemeClr val="accent2"/>
              </a:buClr>
              <a:buNone/>
            </a:pPr>
            <a:r>
              <a:rPr lang="es-ES_tradnl" sz="2400" dirty="0" smtClean="0"/>
              <a:t>• </a:t>
            </a:r>
            <a:r>
              <a:rPr lang="es-ES_tradnl" sz="2400" dirty="0"/>
              <a:t>Sistemas de reconocimiento y recompensa.</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25</a:t>
            </a:fld>
            <a:endParaRPr lang="en-US" sz="1600"/>
          </a:p>
        </p:txBody>
      </p:sp>
    </p:spTree>
    <p:extLst>
      <p:ext uri="{BB962C8B-B14F-4D97-AF65-F5344CB8AC3E}">
        <p14:creationId xmlns:p14="http://schemas.microsoft.com/office/powerpoint/2010/main" val="119102625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26</a:t>
            </a:fld>
            <a:endParaRPr lang="en-US" sz="1600" dirty="0"/>
          </a:p>
        </p:txBody>
      </p:sp>
      <p:sp>
        <p:nvSpPr>
          <p:cNvPr id="6" name="Título 1"/>
          <p:cNvSpPr txBox="1">
            <a:spLocks/>
          </p:cNvSpPr>
          <p:nvPr/>
        </p:nvSpPr>
        <p:spPr>
          <a:xfrm>
            <a:off x="261593" y="1353312"/>
            <a:ext cx="3578887" cy="334670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Developing the Project Team</a:t>
            </a:r>
            <a:endParaRPr lang="en-US" sz="4300" dirty="0"/>
          </a:p>
        </p:txBody>
      </p:sp>
      <p:pic>
        <p:nvPicPr>
          <p:cNvPr id="3" name="Imagen 2"/>
          <p:cNvPicPr>
            <a:picLocks noChangeAspect="1"/>
          </p:cNvPicPr>
          <p:nvPr/>
        </p:nvPicPr>
        <p:blipFill>
          <a:blip r:embed="rId3"/>
          <a:stretch>
            <a:fillRect/>
          </a:stretch>
        </p:blipFill>
        <p:spPr>
          <a:xfrm>
            <a:off x="3996436" y="202078"/>
            <a:ext cx="7747000" cy="6591300"/>
          </a:xfrm>
          <a:prstGeom prst="rect">
            <a:avLst/>
          </a:prstGeom>
        </p:spPr>
      </p:pic>
    </p:spTree>
    <p:extLst>
      <p:ext uri="{BB962C8B-B14F-4D97-AF65-F5344CB8AC3E}">
        <p14:creationId xmlns:p14="http://schemas.microsoft.com/office/powerpoint/2010/main" val="50769890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the Project Team</a:t>
            </a:r>
          </a:p>
        </p:txBody>
      </p:sp>
      <p:sp>
        <p:nvSpPr>
          <p:cNvPr id="3" name="Marcador de contenido 2"/>
          <p:cNvSpPr>
            <a:spLocks noGrp="1"/>
          </p:cNvSpPr>
          <p:nvPr>
            <p:ph idx="1"/>
          </p:nvPr>
        </p:nvSpPr>
        <p:spPr>
          <a:xfrm>
            <a:off x="512064" y="1899139"/>
            <a:ext cx="11375136" cy="4560646"/>
          </a:xfrm>
        </p:spPr>
        <p:txBody>
          <a:bodyPr>
            <a:noAutofit/>
          </a:bodyPr>
          <a:lstStyle/>
          <a:p>
            <a:pPr>
              <a:spcBef>
                <a:spcPts val="500"/>
              </a:spcBef>
              <a:spcAft>
                <a:spcPts val="300"/>
              </a:spcAft>
              <a:buClr>
                <a:schemeClr val="accent2"/>
              </a:buClr>
              <a:buFont typeface="Wingdings" charset="2"/>
              <a:buChar char="v"/>
            </a:pPr>
            <a:r>
              <a:rPr lang="es-ES_tradnl" sz="2150" dirty="0"/>
              <a:t>E</a:t>
            </a:r>
            <a:r>
              <a:rPr lang="es-ES_tradnl" sz="2150" dirty="0" smtClean="0"/>
              <a:t>l </a:t>
            </a:r>
            <a:r>
              <a:rPr lang="es-ES_tradnl" sz="2150" dirty="0"/>
              <a:t>desarrollo del equipo comienza con los miembros del equipo e información sobre ellos y las asignaciones del personal realizadas durante el proceso de Adquirir recursos. </a:t>
            </a:r>
            <a:endParaRPr lang="es-ES_tradnl" sz="2150" dirty="0" smtClean="0"/>
          </a:p>
          <a:p>
            <a:pPr>
              <a:spcBef>
                <a:spcPts val="500"/>
              </a:spcBef>
              <a:spcAft>
                <a:spcPts val="300"/>
              </a:spcAft>
              <a:buClr>
                <a:schemeClr val="accent2"/>
              </a:buClr>
              <a:buFont typeface="Wingdings" charset="2"/>
              <a:buChar char="v"/>
            </a:pPr>
            <a:r>
              <a:rPr lang="es-ES_tradnl" sz="2150" dirty="0" smtClean="0"/>
              <a:t>Los </a:t>
            </a:r>
            <a:r>
              <a:rPr lang="es-ES_tradnl" sz="2150" dirty="0"/>
              <a:t>documentos de las asignaciones del equipo del proyecto, la programación del proyecto y los calendarios de recursos revelarán sus nombres, tareas, roles, responsabilidades, tiempo en que están disponibles para los entrenamientos y tal vez mucho más. </a:t>
            </a:r>
            <a:endParaRPr lang="es-ES_tradnl" sz="2150" dirty="0" smtClean="0"/>
          </a:p>
          <a:p>
            <a:pPr>
              <a:spcBef>
                <a:spcPts val="500"/>
              </a:spcBef>
              <a:spcAft>
                <a:spcPts val="300"/>
              </a:spcAft>
              <a:buClr>
                <a:schemeClr val="accent2"/>
              </a:buClr>
              <a:buFont typeface="Wingdings" charset="2"/>
              <a:buChar char="v"/>
            </a:pPr>
            <a:r>
              <a:rPr lang="es-ES_tradnl" sz="2150" dirty="0" smtClean="0"/>
              <a:t>Los </a:t>
            </a:r>
            <a:r>
              <a:rPr lang="es-ES_tradnl" sz="2150" dirty="0"/>
              <a:t>valores del equipo, las pautas de operación y las reglas se encuentran en el documento de </a:t>
            </a:r>
            <a:r>
              <a:rPr lang="es-ES_tradnl" sz="2150" dirty="0" err="1" smtClean="0"/>
              <a:t>especi</a:t>
            </a:r>
            <a:r>
              <a:rPr lang="es-ES" sz="2150" dirty="0" err="1" smtClean="0"/>
              <a:t>ficación</a:t>
            </a:r>
            <a:r>
              <a:rPr lang="es-ES_tradnl" sz="2150" dirty="0" smtClean="0"/>
              <a:t> </a:t>
            </a:r>
            <a:r>
              <a:rPr lang="es-ES_tradnl" sz="2150" dirty="0"/>
              <a:t>del equipo </a:t>
            </a:r>
            <a:r>
              <a:rPr lang="es-ES_tradnl" sz="2150" dirty="0" smtClean="0"/>
              <a:t>(</a:t>
            </a:r>
            <a:r>
              <a:rPr lang="es-ES_tradnl" sz="2150" dirty="0" err="1" smtClean="0"/>
              <a:t>team</a:t>
            </a:r>
            <a:r>
              <a:rPr lang="es-ES_tradnl" sz="2150" dirty="0" smtClean="0"/>
              <a:t> </a:t>
            </a:r>
            <a:r>
              <a:rPr lang="es-ES_tradnl" sz="2150" dirty="0" err="1" smtClean="0"/>
              <a:t>charter</a:t>
            </a:r>
            <a:r>
              <a:rPr lang="es-ES_tradnl" sz="2150" dirty="0" smtClean="0"/>
              <a:t>) desarrollado </a:t>
            </a:r>
            <a:r>
              <a:rPr lang="es-ES_tradnl" sz="2150" dirty="0"/>
              <a:t>durante el proceso </a:t>
            </a:r>
            <a:r>
              <a:rPr lang="en-US" sz="2400" dirty="0"/>
              <a:t>Plan Resource Management</a:t>
            </a:r>
            <a:r>
              <a:rPr lang="es-ES_tradnl" sz="2150" dirty="0" smtClean="0"/>
              <a:t>. </a:t>
            </a:r>
          </a:p>
          <a:p>
            <a:pPr>
              <a:spcBef>
                <a:spcPts val="500"/>
              </a:spcBef>
              <a:spcAft>
                <a:spcPts val="300"/>
              </a:spcAft>
              <a:buClr>
                <a:schemeClr val="accent2"/>
              </a:buClr>
              <a:buFont typeface="Wingdings" charset="2"/>
              <a:buChar char="v"/>
            </a:pPr>
            <a:r>
              <a:rPr lang="es-ES_tradnl" sz="2150" dirty="0" smtClean="0"/>
              <a:t>Con </a:t>
            </a:r>
            <a:r>
              <a:rPr lang="es-ES_tradnl" sz="2150" dirty="0"/>
              <a:t>esta información </a:t>
            </a:r>
            <a:r>
              <a:rPr lang="es-ES_tradnl" sz="2150" dirty="0" smtClean="0"/>
              <a:t>puede </a:t>
            </a:r>
            <a:r>
              <a:rPr lang="es-ES_tradnl" sz="2150" dirty="0"/>
              <a:t>comenzar el desarrollo del equipo, que es un proceso </a:t>
            </a:r>
            <a:r>
              <a:rPr lang="es-ES_tradnl" sz="2150" dirty="0" smtClean="0"/>
              <a:t>que </a:t>
            </a:r>
            <a:r>
              <a:rPr lang="es-ES_tradnl" sz="2150" dirty="0"/>
              <a:t>se repite a lo largo del ciclo de vida del proyecto. En la repetición de este proceso, puede hacer uso de las lecciones aprendidas hasta el </a:t>
            </a:r>
            <a:r>
              <a:rPr lang="es-ES_tradnl" sz="2150" dirty="0" smtClean="0"/>
              <a:t>momento, </a:t>
            </a:r>
            <a:r>
              <a:rPr lang="es-ES_tradnl" sz="2150" dirty="0"/>
              <a:t>que se registran en el registro de lecciones aprendidas. </a:t>
            </a:r>
            <a:endParaRPr lang="es-ES_tradnl" sz="2150" dirty="0" smtClean="0"/>
          </a:p>
          <a:p>
            <a:pPr>
              <a:spcBef>
                <a:spcPts val="500"/>
              </a:spcBef>
              <a:spcAft>
                <a:spcPts val="300"/>
              </a:spcAft>
              <a:buClr>
                <a:schemeClr val="accent2"/>
              </a:buClr>
              <a:buFont typeface="Wingdings" charset="2"/>
              <a:buChar char="v"/>
            </a:pPr>
            <a:r>
              <a:rPr lang="es-ES_tradnl" sz="2150" dirty="0" smtClean="0"/>
              <a:t>Puede </a:t>
            </a:r>
            <a:r>
              <a:rPr lang="es-ES_tradnl" sz="2150" dirty="0"/>
              <a:t>usar algunas herramientas y técnicas estándar, que se enumeran en la Tabla 6-7, para desarrollar un equipo ganador.</a:t>
            </a:r>
          </a:p>
          <a:p>
            <a:pPr>
              <a:spcBef>
                <a:spcPts val="500"/>
              </a:spcBef>
              <a:spcAft>
                <a:spcPts val="300"/>
              </a:spcAft>
              <a:buClr>
                <a:schemeClr val="accent2"/>
              </a:buClr>
              <a:buFont typeface="Wingdings" charset="2"/>
              <a:buChar char="v"/>
            </a:pPr>
            <a:endParaRPr lang="es-ES_tradnl" sz="2150" dirty="0"/>
          </a:p>
          <a:p>
            <a:pPr>
              <a:spcBef>
                <a:spcPts val="500"/>
              </a:spcBef>
              <a:spcAft>
                <a:spcPts val="300"/>
              </a:spcAft>
              <a:buClr>
                <a:schemeClr val="accent2"/>
              </a:buClr>
              <a:buFont typeface="Wingdings" charset="2"/>
              <a:buChar char="v"/>
            </a:pPr>
            <a:endParaRPr lang="es-ES_tradnl" sz="215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27</a:t>
            </a:fld>
            <a:endParaRPr lang="en-US" sz="1600"/>
          </a:p>
        </p:txBody>
      </p:sp>
    </p:spTree>
    <p:extLst>
      <p:ext uri="{BB962C8B-B14F-4D97-AF65-F5344CB8AC3E}">
        <p14:creationId xmlns:p14="http://schemas.microsoft.com/office/powerpoint/2010/main" val="38401926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the Project Team</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smtClean="0"/>
              <a:t>El </a:t>
            </a:r>
            <a:r>
              <a:rPr lang="es-ES_tradnl" sz="2400" dirty="0"/>
              <a:t>equipo del proyecto se administra mediante el proceso </a:t>
            </a:r>
            <a:r>
              <a:rPr lang="en-US" sz="2400" dirty="0"/>
              <a:t>Managing the Project Team</a:t>
            </a:r>
            <a:r>
              <a:rPr lang="es-ES_tradnl" sz="2400" dirty="0" smtClean="0"/>
              <a:t>, </a:t>
            </a:r>
            <a:r>
              <a:rPr lang="es-ES_tradnl" sz="2400" dirty="0"/>
              <a:t>cuyo objetivo es mejorar y optimizar el rendimiento del proyecto mediante la ejecución de las siguientes tareas</a:t>
            </a:r>
            <a:r>
              <a:rPr lang="es-ES_tradnl" sz="2400" dirty="0" smtClean="0"/>
              <a:t>:</a:t>
            </a:r>
          </a:p>
          <a:p>
            <a:pPr marL="292608" lvl="1" indent="0">
              <a:spcBef>
                <a:spcPts val="500"/>
              </a:spcBef>
              <a:spcAft>
                <a:spcPts val="300"/>
              </a:spcAft>
              <a:buClr>
                <a:schemeClr val="accent2"/>
              </a:buClr>
              <a:buNone/>
            </a:pPr>
            <a:r>
              <a:rPr lang="es-ES_tradnl" sz="2400" dirty="0" smtClean="0"/>
              <a:t>• </a:t>
            </a:r>
            <a:r>
              <a:rPr lang="es-ES_tradnl" sz="2400" dirty="0"/>
              <a:t>Resolver problemas y conflictos</a:t>
            </a:r>
            <a:r>
              <a:rPr lang="es-ES_tradnl" sz="2400" dirty="0" smtClean="0"/>
              <a:t>.</a:t>
            </a:r>
          </a:p>
          <a:p>
            <a:pPr marL="292608" lvl="1" indent="0">
              <a:spcBef>
                <a:spcPts val="500"/>
              </a:spcBef>
              <a:spcAft>
                <a:spcPts val="300"/>
              </a:spcAft>
              <a:buClr>
                <a:schemeClr val="accent2"/>
              </a:buClr>
              <a:buNone/>
            </a:pPr>
            <a:r>
              <a:rPr lang="es-ES_tradnl" sz="2400" dirty="0" smtClean="0"/>
              <a:t>• </a:t>
            </a:r>
            <a:r>
              <a:rPr lang="es-ES_tradnl" sz="2400" dirty="0"/>
              <a:t>Coordinación de cambios</a:t>
            </a:r>
            <a:r>
              <a:rPr lang="es-ES_tradnl" sz="2400" dirty="0" smtClean="0"/>
              <a:t>.</a:t>
            </a:r>
          </a:p>
          <a:p>
            <a:pPr marL="292608" lvl="1" indent="0">
              <a:spcBef>
                <a:spcPts val="500"/>
              </a:spcBef>
              <a:spcAft>
                <a:spcPts val="300"/>
              </a:spcAft>
              <a:buClr>
                <a:schemeClr val="accent2"/>
              </a:buClr>
              <a:buNone/>
            </a:pPr>
            <a:r>
              <a:rPr lang="es-ES_tradnl" sz="2400" dirty="0" smtClean="0"/>
              <a:t>• </a:t>
            </a:r>
            <a:r>
              <a:rPr lang="es-ES_tradnl" sz="2400" dirty="0"/>
              <a:t>Seguimiento del desempeño de cada miembro del equipo y del equipo en su totalidad</a:t>
            </a:r>
            <a:r>
              <a:rPr lang="es-ES_tradnl" sz="2400" dirty="0" smtClean="0"/>
              <a:t>.</a:t>
            </a:r>
          </a:p>
          <a:p>
            <a:pPr marL="292608" lvl="1" indent="0">
              <a:spcBef>
                <a:spcPts val="500"/>
              </a:spcBef>
              <a:spcAft>
                <a:spcPts val="300"/>
              </a:spcAft>
              <a:buClr>
                <a:schemeClr val="accent2"/>
              </a:buClr>
              <a:buNone/>
            </a:pPr>
            <a:r>
              <a:rPr lang="es-ES_tradnl" sz="2400" dirty="0" smtClean="0"/>
              <a:t>• </a:t>
            </a:r>
            <a:r>
              <a:rPr lang="es-ES_tradnl" sz="2400" dirty="0"/>
              <a:t>Proporcionar retroalimentación a los miembros del equipo individualmente y al equipo como un </a:t>
            </a:r>
            <a:r>
              <a:rPr lang="es-ES_tradnl" sz="2400" dirty="0" smtClean="0"/>
              <a:t>todo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28</a:t>
            </a:fld>
            <a:endParaRPr lang="en-US" sz="1600"/>
          </a:p>
        </p:txBody>
      </p:sp>
    </p:spTree>
    <p:extLst>
      <p:ext uri="{BB962C8B-B14F-4D97-AF65-F5344CB8AC3E}">
        <p14:creationId xmlns:p14="http://schemas.microsoft.com/office/powerpoint/2010/main" val="116693988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the Project Team</a:t>
            </a:r>
          </a:p>
        </p:txBody>
      </p:sp>
      <p:sp>
        <p:nvSpPr>
          <p:cNvPr id="3" name="Marcador de contenido 2"/>
          <p:cNvSpPr>
            <a:spLocks noGrp="1"/>
          </p:cNvSpPr>
          <p:nvPr>
            <p:ph idx="1"/>
          </p:nvPr>
        </p:nvSpPr>
        <p:spPr>
          <a:xfrm>
            <a:off x="1012490" y="1899139"/>
            <a:ext cx="10792734" cy="4560646"/>
          </a:xfrm>
        </p:spPr>
        <p:txBody>
          <a:bodyPr>
            <a:noAutofit/>
          </a:bodyPr>
          <a:lstStyle/>
          <a:p>
            <a:pPr>
              <a:spcBef>
                <a:spcPts val="500"/>
              </a:spcBef>
              <a:spcAft>
                <a:spcPts val="300"/>
              </a:spcAft>
              <a:buClr>
                <a:schemeClr val="accent2"/>
              </a:buClr>
              <a:buFont typeface="Wingdings" charset="2"/>
              <a:buChar char="v"/>
            </a:pPr>
            <a:r>
              <a:rPr lang="es-ES_tradnl" sz="2400" dirty="0" smtClean="0"/>
              <a:t>Sugerencia. </a:t>
            </a:r>
            <a:r>
              <a:rPr lang="es-ES_tradnl" sz="2400" dirty="0"/>
              <a:t>La administración del equipo del proyecto involucra actividades que van desde la contratación hasta el despido y la retroalimentación para optimizar el desempeño del proyecto, y por lo tanto requiere un amplio espectro de habilidades de administración, incluida la comunicación, la gestión de conflictos, la negociación y el liderazgo. Por un lado, debe proporcionar tareas desafiantes, y por otro lado debe reconocer y recompensar el alto rendimiento</a:t>
            </a:r>
            <a:r>
              <a:rPr lang="es-ES_tradnl" sz="2400" dirty="0" smtClean="0"/>
              <a:t>. La </a:t>
            </a:r>
            <a:r>
              <a:rPr lang="es-ES_tradnl" sz="2400" dirty="0"/>
              <a:t>Tabla 6-8 presenta el proceso de Gestionar equipo en términos de información, herramientas, técnicas y resultados</a:t>
            </a:r>
            <a:r>
              <a:rPr lang="es-ES_tradnl" sz="2400" dirty="0" smtClean="0"/>
              <a:t>.</a:t>
            </a:r>
          </a:p>
          <a:p>
            <a:pPr>
              <a:spcBef>
                <a:spcPts val="500"/>
              </a:spcBef>
              <a:spcAft>
                <a:spcPts val="300"/>
              </a:spcAft>
              <a:buClr>
                <a:schemeClr val="accent2"/>
              </a:buClr>
              <a:buFont typeface="Wingdings" charset="2"/>
              <a:buChar char="v"/>
            </a:pPr>
            <a:endParaRPr lang="es-ES_tradnl" sz="2400" dirty="0" smtClean="0"/>
          </a:p>
          <a:p>
            <a:pPr>
              <a:spcBef>
                <a:spcPts val="500"/>
              </a:spcBef>
              <a:spcAft>
                <a:spcPts val="300"/>
              </a:spcAft>
              <a:buClr>
                <a:schemeClr val="accent2"/>
              </a:buClr>
              <a:buFont typeface="Wingdings" charset="2"/>
              <a:buChar char="v"/>
            </a:pPr>
            <a:r>
              <a:rPr lang="es-ES_tradnl" sz="2400" dirty="0"/>
              <a:t>Realice este proceso obteniendo información sobre el equipo, algunos medios para administrarlo desde los elementos de entrada listados en la Tabla 6-8, y luego adminístrelo utilizando las herramientas y técnicas que también se enumeran en esa tabla.</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29</a:t>
            </a:fld>
            <a:endParaRPr lang="en-US" sz="1600"/>
          </a:p>
        </p:txBody>
      </p:sp>
    </p:spTree>
    <p:extLst>
      <p:ext uri="{BB962C8B-B14F-4D97-AF65-F5344CB8AC3E}">
        <p14:creationId xmlns:p14="http://schemas.microsoft.com/office/powerpoint/2010/main" val="249332240"/>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Bibliograf</a:t>
            </a:r>
            <a:r>
              <a:rPr lang="es-ES" dirty="0" err="1" smtClean="0"/>
              <a:t>ía</a:t>
            </a:r>
            <a:endParaRPr lang="en-US" dirty="0"/>
          </a:p>
        </p:txBody>
      </p:sp>
      <p:sp>
        <p:nvSpPr>
          <p:cNvPr id="3" name="Marcador de contenido 2"/>
          <p:cNvSpPr>
            <a:spLocks noGrp="1"/>
          </p:cNvSpPr>
          <p:nvPr>
            <p:ph idx="1"/>
          </p:nvPr>
        </p:nvSpPr>
        <p:spPr>
          <a:xfrm>
            <a:off x="1097280" y="2011680"/>
            <a:ext cx="10058400" cy="3857414"/>
          </a:xfrm>
        </p:spPr>
        <p:txBody>
          <a:bodyPr>
            <a:normAutofit/>
          </a:bodyPr>
          <a:lstStyle/>
          <a:p>
            <a:pPr>
              <a:buClr>
                <a:schemeClr val="accent2"/>
              </a:buClr>
              <a:buFont typeface="Wingdings" charset="2"/>
              <a:buChar char="v"/>
            </a:pPr>
            <a:r>
              <a:rPr lang="en-US" sz="2400" dirty="0" smtClean="0"/>
              <a:t>CAPM</a:t>
            </a:r>
            <a:r>
              <a:rPr lang="en-US" sz="2400" dirty="0"/>
              <a:t>® in </a:t>
            </a:r>
            <a:r>
              <a:rPr lang="en-US" sz="2400" dirty="0" smtClean="0"/>
              <a:t>Depth, </a:t>
            </a:r>
            <a:r>
              <a:rPr lang="en-US" sz="2400" dirty="0"/>
              <a:t>Paul </a:t>
            </a:r>
            <a:r>
              <a:rPr lang="en-US" sz="2400" dirty="0" err="1" smtClean="0"/>
              <a:t>Sanghera</a:t>
            </a:r>
            <a:r>
              <a:rPr lang="en-US" sz="2400" dirty="0" smtClean="0"/>
              <a:t> </a:t>
            </a:r>
            <a:r>
              <a:rPr lang="en-US" sz="2400" dirty="0"/>
              <a:t>(2019, </a:t>
            </a:r>
            <a:r>
              <a:rPr lang="en-US" sz="2400" dirty="0" err="1"/>
              <a:t>Apress</a:t>
            </a:r>
            <a:r>
              <a:rPr lang="en-US" sz="2400" dirty="0"/>
              <a:t>)</a:t>
            </a:r>
            <a:endParaRPr lang="en-US" sz="2400" dirty="0" smtClean="0"/>
          </a:p>
          <a:p>
            <a:pPr>
              <a:buClr>
                <a:schemeClr val="accent2"/>
              </a:buClr>
              <a:buFont typeface="Wingdings" charset="2"/>
              <a:buChar char="v"/>
            </a:pPr>
            <a:r>
              <a:rPr lang="en-US" sz="2400" dirty="0" smtClean="0"/>
              <a:t>Financial </a:t>
            </a:r>
            <a:r>
              <a:rPr lang="en-US" sz="2400" dirty="0"/>
              <a:t>Modeling of the Equity </a:t>
            </a:r>
            <a:r>
              <a:rPr lang="en-US" sz="2400" dirty="0" smtClean="0"/>
              <a:t>Market, </a:t>
            </a:r>
            <a:r>
              <a:rPr lang="en-US" sz="2400" dirty="0"/>
              <a:t>From CAPM to </a:t>
            </a:r>
            <a:r>
              <a:rPr lang="en-US" sz="2400" dirty="0" err="1" smtClean="0"/>
              <a:t>Cointegration</a:t>
            </a:r>
            <a:r>
              <a:rPr lang="en-US" sz="2400" dirty="0" smtClean="0"/>
              <a:t>, </a:t>
            </a:r>
            <a:r>
              <a:rPr lang="en-US" sz="2400" dirty="0"/>
              <a:t>Frank J. </a:t>
            </a:r>
            <a:r>
              <a:rPr lang="en-US" sz="2400" dirty="0" err="1"/>
              <a:t>Fabozzi</a:t>
            </a:r>
            <a:r>
              <a:rPr lang="en-US" sz="2400" dirty="0"/>
              <a:t> CFA, Sergio M. </a:t>
            </a:r>
            <a:r>
              <a:rPr lang="en-US" sz="2400" dirty="0" err="1"/>
              <a:t>Focardi</a:t>
            </a:r>
            <a:r>
              <a:rPr lang="en-US" sz="2400" dirty="0"/>
              <a:t>, </a:t>
            </a:r>
            <a:r>
              <a:rPr lang="en-US" sz="2400" dirty="0" err="1"/>
              <a:t>Petter</a:t>
            </a:r>
            <a:r>
              <a:rPr lang="en-US" sz="2400" dirty="0"/>
              <a:t> N. </a:t>
            </a:r>
            <a:r>
              <a:rPr lang="en-US" sz="2400" dirty="0" err="1"/>
              <a:t>Kolm</a:t>
            </a:r>
            <a:r>
              <a:rPr lang="en-US" sz="2400" dirty="0"/>
              <a:t> - </a:t>
            </a:r>
            <a:r>
              <a:rPr lang="en-US" sz="2400" dirty="0" smtClean="0"/>
              <a:t>(2006</a:t>
            </a:r>
            <a:r>
              <a:rPr lang="en-US" sz="2400" dirty="0"/>
              <a:t>, Wiley</a:t>
            </a:r>
            <a:r>
              <a:rPr lang="en-US" sz="2400" dirty="0" smtClean="0"/>
              <a:t>), </a:t>
            </a:r>
            <a:r>
              <a:rPr lang="en-US" sz="2400" dirty="0"/>
              <a:t>[Frank J. </a:t>
            </a:r>
            <a:r>
              <a:rPr lang="en-US" sz="2400" dirty="0" err="1"/>
              <a:t>Fabozzi</a:t>
            </a:r>
            <a:r>
              <a:rPr lang="en-US" sz="2400" dirty="0"/>
              <a:t> Series] </a:t>
            </a:r>
            <a:endParaRPr lang="en-US" sz="2400" dirty="0" smtClean="0"/>
          </a:p>
          <a:p>
            <a:pPr>
              <a:buClr>
                <a:schemeClr val="accent2"/>
              </a:buClr>
              <a:buFont typeface="Wingdings" charset="2"/>
              <a:buChar char="v"/>
            </a:pPr>
            <a:r>
              <a:rPr lang="en-US" sz="2400" dirty="0" smtClean="0"/>
              <a:t>Hot </a:t>
            </a:r>
            <a:r>
              <a:rPr lang="en-US" sz="2400" dirty="0"/>
              <a:t>Topics Flashcards for Passing the PMP and CAPM </a:t>
            </a:r>
            <a:r>
              <a:rPr lang="en-US" sz="2400" dirty="0" smtClean="0"/>
              <a:t>Exam, Hot </a:t>
            </a:r>
            <a:r>
              <a:rPr lang="en-US" sz="2400" dirty="0"/>
              <a:t>Topics </a:t>
            </a:r>
            <a:r>
              <a:rPr lang="en-US" sz="2400" dirty="0" smtClean="0"/>
              <a:t>Flashcards, </a:t>
            </a:r>
            <a:r>
              <a:rPr lang="en-US" sz="2400" dirty="0"/>
              <a:t>PMP Rita </a:t>
            </a:r>
            <a:r>
              <a:rPr lang="en-US" sz="2400" dirty="0" err="1" smtClean="0"/>
              <a:t>Mulcahy</a:t>
            </a:r>
            <a:r>
              <a:rPr lang="en-US" sz="2400" dirty="0" smtClean="0"/>
              <a:t>, </a:t>
            </a:r>
            <a:r>
              <a:rPr lang="en-US" sz="2400" dirty="0"/>
              <a:t>5th </a:t>
            </a:r>
            <a:r>
              <a:rPr lang="en-US" sz="2400" dirty="0" err="1"/>
              <a:t>Edtion</a:t>
            </a:r>
            <a:r>
              <a:rPr lang="en-US" sz="2400" dirty="0"/>
              <a:t> (Hot Topics) (2005</a:t>
            </a:r>
            <a:r>
              <a:rPr lang="en-US" sz="2400" dirty="0" smtClean="0"/>
              <a:t>)</a:t>
            </a:r>
            <a:endParaRPr lang="en-US"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a:t>
            </a:fld>
            <a:endParaRPr lang="en-US" sz="1600" dirty="0"/>
          </a:p>
        </p:txBody>
      </p:sp>
    </p:spTree>
    <p:extLst>
      <p:ext uri="{BB962C8B-B14F-4D97-AF65-F5344CB8AC3E}">
        <p14:creationId xmlns:p14="http://schemas.microsoft.com/office/powerpoint/2010/main" val="1246600112"/>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6" name="Título 1"/>
          <p:cNvSpPr txBox="1">
            <a:spLocks/>
          </p:cNvSpPr>
          <p:nvPr/>
        </p:nvSpPr>
        <p:spPr>
          <a:xfrm>
            <a:off x="371321" y="530352"/>
            <a:ext cx="2839587" cy="334670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Managing the Project Team</a:t>
            </a:r>
            <a:endParaRPr lang="en-US" sz="4300" dirty="0"/>
          </a:p>
        </p:txBody>
      </p:sp>
      <p:pic>
        <p:nvPicPr>
          <p:cNvPr id="4" name="Imagen 3"/>
          <p:cNvPicPr>
            <a:picLocks noChangeAspect="1"/>
          </p:cNvPicPr>
          <p:nvPr/>
        </p:nvPicPr>
        <p:blipFill>
          <a:blip r:embed="rId3"/>
          <a:stretch>
            <a:fillRect/>
          </a:stretch>
        </p:blipFill>
        <p:spPr>
          <a:xfrm>
            <a:off x="3210908" y="246634"/>
            <a:ext cx="8383684" cy="5952998"/>
          </a:xfrm>
          <a:prstGeom prst="rect">
            <a:avLst/>
          </a:prstGeom>
        </p:spPr>
      </p:pic>
    </p:spTree>
    <p:extLst>
      <p:ext uri="{BB962C8B-B14F-4D97-AF65-F5344CB8AC3E}">
        <p14:creationId xmlns:p14="http://schemas.microsoft.com/office/powerpoint/2010/main" val="1573437975"/>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Motivating Your Team</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150" dirty="0" smtClean="0"/>
              <a:t>¿</a:t>
            </a:r>
            <a:r>
              <a:rPr lang="es-ES_tradnl" sz="2150" dirty="0"/>
              <a:t>Q</a:t>
            </a:r>
            <a:r>
              <a:rPr lang="es-ES_tradnl" sz="2150" dirty="0" smtClean="0"/>
              <a:t>ué </a:t>
            </a:r>
            <a:r>
              <a:rPr lang="es-ES_tradnl" sz="2150" dirty="0"/>
              <a:t>es la motivación? La motivación es un impulso interno para cumplir un conjunto de objetivos. La unidad interna es un estado de inquietud dentro de ti. </a:t>
            </a:r>
            <a:endParaRPr lang="es-ES_tradnl" sz="2150" dirty="0" smtClean="0"/>
          </a:p>
          <a:p>
            <a:pPr>
              <a:spcBef>
                <a:spcPts val="500"/>
              </a:spcBef>
              <a:spcAft>
                <a:spcPts val="300"/>
              </a:spcAft>
              <a:buClr>
                <a:schemeClr val="accent2"/>
              </a:buClr>
              <a:buFont typeface="Wingdings" charset="2"/>
              <a:buChar char="v"/>
            </a:pPr>
            <a:r>
              <a:rPr lang="es-ES_tradnl" sz="2150" dirty="0" smtClean="0"/>
              <a:t>Una </a:t>
            </a:r>
            <a:r>
              <a:rPr lang="es-ES_tradnl" sz="2150" dirty="0"/>
              <a:t>necesidad es una deficiencia, la ausencia de algo, un agujero. De la necesidad surge el deseo de </a:t>
            </a:r>
            <a:r>
              <a:rPr lang="es-ES_tradnl" sz="2150" dirty="0" smtClean="0"/>
              <a:t>satisfacerla. </a:t>
            </a:r>
            <a:r>
              <a:rPr lang="es-ES_tradnl" sz="2150" dirty="0"/>
              <a:t>Este </a:t>
            </a:r>
            <a:r>
              <a:rPr lang="es-ES_tradnl" sz="2150" dirty="0" smtClean="0"/>
              <a:t>deseo </a:t>
            </a:r>
            <a:r>
              <a:rPr lang="es-ES_tradnl" sz="2150" dirty="0"/>
              <a:t>representa la insatisfacción, lo que crea un estado de inquietud. </a:t>
            </a:r>
            <a:endParaRPr lang="es-ES_tradnl" sz="2150" dirty="0" smtClean="0"/>
          </a:p>
          <a:p>
            <a:pPr>
              <a:spcBef>
                <a:spcPts val="500"/>
              </a:spcBef>
              <a:spcAft>
                <a:spcPts val="300"/>
              </a:spcAft>
              <a:buClr>
                <a:schemeClr val="accent2"/>
              </a:buClr>
              <a:buFont typeface="Wingdings" charset="2"/>
              <a:buChar char="v"/>
            </a:pPr>
            <a:r>
              <a:rPr lang="es-ES_tradnl" sz="2150" dirty="0" smtClean="0"/>
              <a:t>Este </a:t>
            </a:r>
            <a:r>
              <a:rPr lang="es-ES_tradnl" sz="2150" dirty="0"/>
              <a:t>malestar es el impulso. Cuando el impulso se dirige a un llamado a la acción para cumplir con esos objetivos que satisfarán la necesidad, se convierte en motivación. </a:t>
            </a:r>
            <a:endParaRPr lang="es-ES_tradnl" sz="2150" dirty="0" smtClean="0"/>
          </a:p>
          <a:p>
            <a:pPr>
              <a:spcBef>
                <a:spcPts val="500"/>
              </a:spcBef>
              <a:spcAft>
                <a:spcPts val="300"/>
              </a:spcAft>
              <a:buClr>
                <a:schemeClr val="accent2"/>
              </a:buClr>
              <a:buFont typeface="Wingdings" charset="2"/>
              <a:buChar char="v"/>
            </a:pPr>
            <a:r>
              <a:rPr lang="es-ES_tradnl" sz="2150" dirty="0" smtClean="0"/>
              <a:t>En </a:t>
            </a:r>
            <a:r>
              <a:rPr lang="es-ES_tradnl" sz="2150" dirty="0"/>
              <a:t>pocas palabras, la necesidad actúa como un catalizador, como una enzima en una reacción bioquímica, que lo pone en un viaje hacia el cumplimiento de un conjunto de objetivos que satisfarán la necesidad</a:t>
            </a:r>
            <a:r>
              <a:rPr lang="es-ES_tradnl" sz="215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31</a:t>
            </a:fld>
            <a:endParaRPr lang="en-US" sz="1600"/>
          </a:p>
        </p:txBody>
      </p:sp>
    </p:spTree>
    <p:extLst>
      <p:ext uri="{BB962C8B-B14F-4D97-AF65-F5344CB8AC3E}">
        <p14:creationId xmlns:p14="http://schemas.microsoft.com/office/powerpoint/2010/main" val="18640405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Motivating Your Team</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150" dirty="0"/>
              <a:t>Si desea obtener resultados óptimos de sus computadoras, puede conectarlos a la red de manera apropiada y ejecutar los programas de software adecuados en las unidades apropiadas de la red. Si desea obtener resultados óptimos de su equipo, cree las unidades apropiadas en los miembros del equipo que ejecutarán acciones para cumplir los objetivos del proyecto; en otras palabras, los </a:t>
            </a:r>
            <a:r>
              <a:rPr lang="es-ES_tradnl" sz="2150" dirty="0" smtClean="0"/>
              <a:t>motiva.</a:t>
            </a:r>
          </a:p>
          <a:p>
            <a:pPr>
              <a:spcBef>
                <a:spcPts val="500"/>
              </a:spcBef>
              <a:spcAft>
                <a:spcPts val="300"/>
              </a:spcAft>
              <a:buClr>
                <a:schemeClr val="accent2"/>
              </a:buClr>
              <a:buFont typeface="Wingdings" charset="2"/>
              <a:buChar char="v"/>
            </a:pPr>
            <a:r>
              <a:rPr lang="es-ES_tradnl" sz="2150" dirty="0" smtClean="0"/>
              <a:t>Así </a:t>
            </a:r>
            <a:r>
              <a:rPr lang="es-ES_tradnl" sz="2150" dirty="0"/>
              <a:t>de importante es la motivación: la motivación para realizar alguna tarea más la capacidad para realizar esa tarea es igual al desempeño. Entonces, una falta de motivación significa un mal desempeño. </a:t>
            </a:r>
            <a:endParaRPr lang="es-ES_tradnl" sz="2150" dirty="0" smtClean="0"/>
          </a:p>
          <a:p>
            <a:pPr>
              <a:spcBef>
                <a:spcPts val="500"/>
              </a:spcBef>
              <a:spcAft>
                <a:spcPts val="300"/>
              </a:spcAft>
              <a:buClr>
                <a:schemeClr val="accent2"/>
              </a:buClr>
              <a:buFont typeface="Wingdings" charset="2"/>
              <a:buChar char="v"/>
            </a:pPr>
            <a:r>
              <a:rPr lang="es-ES_tradnl" sz="2150" dirty="0" smtClean="0"/>
              <a:t>En </a:t>
            </a:r>
            <a:r>
              <a:rPr lang="es-ES_tradnl" sz="2150" dirty="0"/>
              <a:t>un proyecto, la motivación comienza con usted, el gerente del proyecto. Debe estar motivado para el proyecto y para motivar a los miembros del equipo del proyecto. Siempre es una buena idea tener algún conocimiento formal de </a:t>
            </a:r>
            <a:r>
              <a:rPr lang="es-ES_tradnl" sz="2150" dirty="0" smtClean="0"/>
              <a:t>algunas </a:t>
            </a:r>
            <a:r>
              <a:rPr lang="es-ES_tradnl" sz="2150" dirty="0"/>
              <a:t>teorías de la motivación</a:t>
            </a:r>
            <a:r>
              <a:rPr lang="es-ES_tradnl" sz="215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32</a:t>
            </a:fld>
            <a:endParaRPr lang="en-US" sz="1600"/>
          </a:p>
        </p:txBody>
      </p:sp>
      <p:sp>
        <p:nvSpPr>
          <p:cNvPr id="4" name="CuadroTexto 3"/>
          <p:cNvSpPr txBox="1"/>
          <p:nvPr/>
        </p:nvSpPr>
        <p:spPr>
          <a:xfrm>
            <a:off x="1097280" y="5760720"/>
            <a:ext cx="4019690" cy="461665"/>
          </a:xfrm>
          <a:prstGeom prst="rect">
            <a:avLst/>
          </a:prstGeom>
          <a:noFill/>
        </p:spPr>
        <p:txBody>
          <a:bodyPr wrap="none" rtlCol="0">
            <a:spAutoFit/>
          </a:bodyPr>
          <a:lstStyle/>
          <a:p>
            <a:r>
              <a:rPr lang="en-US" sz="2400" b="1" dirty="0" smtClean="0">
                <a:solidFill>
                  <a:srgbClr val="C00000"/>
                </a:solidFill>
              </a:rPr>
              <a:t>TALLER</a:t>
            </a:r>
            <a:r>
              <a:rPr lang="en-US" sz="2400" b="1" smtClean="0">
                <a:solidFill>
                  <a:srgbClr val="C00000"/>
                </a:solidFill>
              </a:rPr>
              <a:t>: Motivating your team</a:t>
            </a:r>
            <a:endParaRPr lang="en-US" sz="2400" b="1">
              <a:solidFill>
                <a:srgbClr val="C00000"/>
              </a:solidFill>
            </a:endParaRPr>
          </a:p>
        </p:txBody>
      </p:sp>
    </p:spTree>
    <p:extLst>
      <p:ext uri="{BB962C8B-B14F-4D97-AF65-F5344CB8AC3E}">
        <p14:creationId xmlns:p14="http://schemas.microsoft.com/office/powerpoint/2010/main" val="108612844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Controlling Project Resources</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endParaRPr lang="es-ES_tradnl" sz="2400" dirty="0"/>
          </a:p>
          <a:p>
            <a:pPr>
              <a:spcBef>
                <a:spcPts val="500"/>
              </a:spcBef>
              <a:spcAft>
                <a:spcPts val="300"/>
              </a:spcAft>
              <a:buClr>
                <a:schemeClr val="accent2"/>
              </a:buClr>
              <a:buFont typeface="Wingdings" charset="2"/>
              <a:buChar char="v"/>
            </a:pPr>
            <a:r>
              <a:rPr lang="es-ES_tradnl" sz="2400" dirty="0"/>
              <a:t>Los recursos físicos del proyecto son monitoreados y controlados usando el proceso de Control </a:t>
            </a:r>
            <a:r>
              <a:rPr lang="es-ES_tradnl" sz="2400" dirty="0" err="1"/>
              <a:t>Resources</a:t>
            </a:r>
            <a:r>
              <a:rPr lang="es-ES_tradnl" sz="2400" dirty="0"/>
              <a:t>. </a:t>
            </a:r>
            <a:endParaRPr lang="es-ES_tradnl" sz="2400" dirty="0" smtClean="0"/>
          </a:p>
          <a:p>
            <a:pPr>
              <a:spcBef>
                <a:spcPts val="500"/>
              </a:spcBef>
              <a:spcAft>
                <a:spcPts val="300"/>
              </a:spcAft>
              <a:buClr>
                <a:schemeClr val="accent2"/>
              </a:buClr>
              <a:buFont typeface="Wingdings" charset="2"/>
              <a:buChar char="v"/>
            </a:pPr>
            <a:r>
              <a:rPr lang="es-ES_tradnl" sz="2400" dirty="0" smtClean="0"/>
              <a:t>Al </a:t>
            </a:r>
            <a:r>
              <a:rPr lang="es-ES_tradnl" sz="2400" dirty="0"/>
              <a:t>monitorear los recursos planificados frente a los recursos asignados, este proceso asegura que los recursos planificados estén disponibles para el proyecto en el tiempo planificado. </a:t>
            </a:r>
            <a:endParaRPr lang="es-ES_tradnl" sz="2400" dirty="0" smtClean="0"/>
          </a:p>
          <a:p>
            <a:pPr>
              <a:spcBef>
                <a:spcPts val="500"/>
              </a:spcBef>
              <a:spcAft>
                <a:spcPts val="300"/>
              </a:spcAft>
              <a:buClr>
                <a:schemeClr val="accent2"/>
              </a:buClr>
              <a:buFont typeface="Wingdings" charset="2"/>
              <a:buChar char="v"/>
            </a:pPr>
            <a:r>
              <a:rPr lang="es-ES_tradnl" sz="2400" dirty="0" smtClean="0"/>
              <a:t>Hace </a:t>
            </a:r>
            <a:r>
              <a:rPr lang="es-ES_tradnl" sz="2400" dirty="0"/>
              <a:t>un seguimiento no solo de la escasez de recursos, sino también de su excedente, y se asegura de que los recursos utilizados se liberen de manera oportuna. </a:t>
            </a:r>
            <a:endParaRPr lang="es-ES_tradnl" sz="2400" dirty="0" smtClean="0"/>
          </a:p>
          <a:p>
            <a:pPr>
              <a:spcBef>
                <a:spcPts val="500"/>
              </a:spcBef>
              <a:spcAft>
                <a:spcPts val="300"/>
              </a:spcAft>
              <a:buClr>
                <a:schemeClr val="accent2"/>
              </a:buClr>
              <a:buFont typeface="Wingdings" charset="2"/>
              <a:buChar char="v"/>
            </a:pPr>
            <a:r>
              <a:rPr lang="es-ES_tradnl" sz="2400" dirty="0" smtClean="0"/>
              <a:t>La </a:t>
            </a:r>
            <a:r>
              <a:rPr lang="es-ES_tradnl" sz="2400" dirty="0"/>
              <a:t>Tabla 6-9 presenta el proceso de recursos de control en términos de su entrada, herramientas, técnicas y salida.</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33</a:t>
            </a:fld>
            <a:endParaRPr lang="en-US" sz="1600"/>
          </a:p>
        </p:txBody>
      </p:sp>
    </p:spTree>
    <p:extLst>
      <p:ext uri="{BB962C8B-B14F-4D97-AF65-F5344CB8AC3E}">
        <p14:creationId xmlns:p14="http://schemas.microsoft.com/office/powerpoint/2010/main" val="185396330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34</a:t>
            </a:fld>
            <a:endParaRPr lang="en-US" sz="1600" dirty="0"/>
          </a:p>
        </p:txBody>
      </p:sp>
      <p:sp>
        <p:nvSpPr>
          <p:cNvPr id="6" name="Título 1"/>
          <p:cNvSpPr txBox="1">
            <a:spLocks/>
          </p:cNvSpPr>
          <p:nvPr/>
        </p:nvSpPr>
        <p:spPr>
          <a:xfrm>
            <a:off x="700505" y="475488"/>
            <a:ext cx="3578887" cy="334670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Controlling Project Resources</a:t>
            </a:r>
            <a:endParaRPr lang="en-US" sz="4300" dirty="0"/>
          </a:p>
        </p:txBody>
      </p:sp>
      <p:pic>
        <p:nvPicPr>
          <p:cNvPr id="4" name="Imagen 3"/>
          <p:cNvPicPr>
            <a:picLocks noChangeAspect="1"/>
          </p:cNvPicPr>
          <p:nvPr/>
        </p:nvPicPr>
        <p:blipFill>
          <a:blip r:embed="rId3"/>
          <a:stretch>
            <a:fillRect/>
          </a:stretch>
        </p:blipFill>
        <p:spPr>
          <a:xfrm>
            <a:off x="3682492" y="136144"/>
            <a:ext cx="6985000" cy="6146800"/>
          </a:xfrm>
          <a:prstGeom prst="rect">
            <a:avLst/>
          </a:prstGeom>
        </p:spPr>
      </p:pic>
    </p:spTree>
    <p:extLst>
      <p:ext uri="{BB962C8B-B14F-4D97-AF65-F5344CB8AC3E}">
        <p14:creationId xmlns:p14="http://schemas.microsoft.com/office/powerpoint/2010/main" val="211297499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829931" y="536632"/>
            <a:ext cx="10325749" cy="185487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2</a:t>
            </a:r>
            <a:r>
              <a:rPr lang="es-ES" sz="4400" dirty="0" smtClean="0"/>
              <a:t>, Ch3 </a:t>
            </a:r>
          </a:p>
          <a:p>
            <a:pPr fontAlgn="b"/>
            <a:r>
              <a:rPr lang="es-ES_tradnl" sz="4400" dirty="0" err="1">
                <a:solidFill>
                  <a:srgbClr val="000000"/>
                </a:solidFill>
                <a:latin typeface="Calibri" charset="0"/>
              </a:rPr>
              <a:t>Cost</a:t>
            </a:r>
            <a:r>
              <a:rPr lang="es-ES_tradnl" sz="4400" dirty="0">
                <a:solidFill>
                  <a:srgbClr val="000000"/>
                </a:solidFill>
                <a:latin typeface="Calibri" charset="0"/>
              </a:rPr>
              <a:t>, </a:t>
            </a:r>
            <a:r>
              <a:rPr lang="es-ES_tradnl" sz="4400" dirty="0" err="1">
                <a:solidFill>
                  <a:srgbClr val="000000"/>
                </a:solidFill>
                <a:latin typeface="Calibri" charset="0"/>
              </a:rPr>
              <a:t>Stakeholders</a:t>
            </a:r>
            <a:r>
              <a:rPr lang="es-ES_tradnl" sz="4400" dirty="0">
                <a:solidFill>
                  <a:srgbClr val="000000"/>
                </a:solidFill>
                <a:latin typeface="Calibri" charset="0"/>
              </a:rPr>
              <a:t>, and </a:t>
            </a:r>
            <a:r>
              <a:rPr lang="es-ES_tradnl" sz="4400" dirty="0" err="1">
                <a:solidFill>
                  <a:srgbClr val="000000"/>
                </a:solidFill>
                <a:latin typeface="Calibri" charset="0"/>
              </a:rPr>
              <a:t>Communication</a:t>
            </a:r>
            <a:r>
              <a:rPr lang="es-ES_tradnl" sz="4400" dirty="0">
                <a:solidFill>
                  <a:srgbClr val="000000"/>
                </a:solidFill>
                <a:latin typeface="Calibri" charset="0"/>
              </a:rPr>
              <a:t> </a:t>
            </a:r>
          </a:p>
        </p:txBody>
      </p:sp>
      <p:graphicFrame>
        <p:nvGraphicFramePr>
          <p:cNvPr id="5" name="Tabla 4"/>
          <p:cNvGraphicFramePr>
            <a:graphicFrameLocks noGrp="1"/>
          </p:cNvGraphicFramePr>
          <p:nvPr>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s-ES_tradnl" sz="2400" b="0" i="0" u="none" strike="noStrike" dirty="0" err="1" smtClean="0">
                          <a:solidFill>
                            <a:srgbClr val="000000"/>
                          </a:solidFill>
                          <a:effectLst/>
                          <a:latin typeface="Calibri" charset="0"/>
                        </a:rPr>
                        <a:t>Scope</a:t>
                      </a:r>
                      <a:r>
                        <a:rPr lang="es-ES_tradnl" sz="2400" b="0" i="0" u="none" strike="noStrike" dirty="0" smtClean="0">
                          <a:solidFill>
                            <a:srgbClr val="000000"/>
                          </a:solidFill>
                          <a:effectLst/>
                          <a:latin typeface="Calibri" charset="0"/>
                        </a:rPr>
                        <a:t>, Schedule, and </a:t>
                      </a:r>
                      <a:r>
                        <a:rPr lang="es-ES_tradnl" sz="2400" b="0" i="0" u="none" strike="noStrike" dirty="0" err="1" smtClean="0">
                          <a:solidFill>
                            <a:srgbClr val="000000"/>
                          </a:solidFill>
                          <a:effectLst/>
                          <a:latin typeface="Calibri" charset="0"/>
                        </a:rPr>
                        <a:t>Resources</a:t>
                      </a:r>
                      <a:r>
                        <a:rPr lang="es-ES_tradnl" sz="2400" b="0" i="0" u="none" strike="noStrike" dirty="0" smtClean="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smtClean="0">
                          <a:solidFill>
                            <a:srgbClr val="000000"/>
                          </a:solidFill>
                          <a:effectLst/>
                          <a:latin typeface="Calibri" charset="0"/>
                        </a:rPr>
                        <a:t>Project </a:t>
                      </a:r>
                      <a:r>
                        <a:rPr lang="es-ES_tradnl" sz="2400" b="0" i="0" u="none" strike="noStrike" dirty="0" err="1" smtClean="0">
                          <a:solidFill>
                            <a:srgbClr val="000000"/>
                          </a:solidFill>
                          <a:effectLst/>
                          <a:latin typeface="Calibri" charset="0"/>
                        </a:rPr>
                        <a:t>Resource</a:t>
                      </a:r>
                      <a:r>
                        <a:rPr lang="es-ES_tradnl" sz="2400" b="0" i="0" u="none" strike="noStrike" dirty="0" smtClean="0">
                          <a:solidFill>
                            <a:srgbClr val="000000"/>
                          </a:solidFill>
                          <a:effectLst/>
                          <a:latin typeface="Calibri" charset="0"/>
                        </a:rPr>
                        <a:t> Management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1" i="0" u="none" strike="noStrike" dirty="0" smtClean="0">
                          <a:solidFill>
                            <a:srgbClr val="FF0000"/>
                          </a:solidFill>
                          <a:effectLst/>
                          <a:latin typeface="Calibri" charset="0"/>
                        </a:rPr>
                        <a:t>Project </a:t>
                      </a:r>
                      <a:r>
                        <a:rPr lang="es-ES_tradnl" sz="2400" b="1" i="0" u="none" strike="noStrike" dirty="0" err="1" smtClean="0">
                          <a:solidFill>
                            <a:srgbClr val="FF0000"/>
                          </a:solidFill>
                          <a:effectLst/>
                          <a:latin typeface="Calibri" charset="0"/>
                        </a:rPr>
                        <a:t>Cost</a:t>
                      </a:r>
                      <a:r>
                        <a:rPr lang="es-ES_tradnl" sz="2400" b="1" i="0" u="none" strike="noStrike" dirty="0" smtClean="0">
                          <a:solidFill>
                            <a:srgbClr val="FF0000"/>
                          </a:solidFill>
                          <a:effectLst/>
                          <a:latin typeface="Calibri" charset="0"/>
                        </a:rPr>
                        <a:t> Management </a:t>
                      </a:r>
                      <a:endParaRPr lang="es-ES_tradnl" sz="2400" b="1" i="0" u="none" strike="noStrike" dirty="0">
                        <a:solidFill>
                          <a:srgbClr val="FF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err="1" smtClean="0">
                          <a:solidFill>
                            <a:srgbClr val="000000"/>
                          </a:solidFill>
                          <a:effectLst/>
                          <a:latin typeface="Calibri" charset="0"/>
                        </a:rPr>
                        <a:t>Managing</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the</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smtClean="0">
                          <a:solidFill>
                            <a:srgbClr val="000000"/>
                          </a:solidFill>
                          <a:effectLst/>
                          <a:latin typeface="Calibri" charset="0"/>
                        </a:rPr>
                        <a:t>Project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Management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49021309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rgbClr val="000000"/>
                </a:solidFill>
                <a:latin typeface="Calibri" charset="0"/>
              </a:rPr>
              <a:t>Project </a:t>
            </a:r>
            <a:r>
              <a:rPr lang="es-ES_tradnl" sz="4400" dirty="0" err="1">
                <a:solidFill>
                  <a:srgbClr val="000000"/>
                </a:solidFill>
                <a:latin typeface="Calibri" charset="0"/>
              </a:rPr>
              <a:t>Cost</a:t>
            </a:r>
            <a:r>
              <a:rPr lang="es-ES_tradnl" sz="4400" dirty="0">
                <a:solidFill>
                  <a:srgbClr val="000000"/>
                </a:solidFill>
                <a:latin typeface="Calibri" charset="0"/>
              </a:rPr>
              <a:t> Management </a:t>
            </a:r>
          </a:p>
        </p:txBody>
      </p:sp>
    </p:spTree>
    <p:extLst>
      <p:ext uri="{BB962C8B-B14F-4D97-AF65-F5344CB8AC3E}">
        <p14:creationId xmlns:p14="http://schemas.microsoft.com/office/powerpoint/2010/main" val="195867927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300" dirty="0" smtClean="0"/>
              <a:t>Objetivos del tema</a:t>
            </a:r>
            <a:endParaRPr lang="en-US" sz="4300" dirty="0"/>
          </a:p>
        </p:txBody>
      </p:sp>
      <p:sp>
        <p:nvSpPr>
          <p:cNvPr id="7" name="Marcador de contenido 2"/>
          <p:cNvSpPr txBox="1">
            <a:spLocks/>
          </p:cNvSpPr>
          <p:nvPr/>
        </p:nvSpPr>
        <p:spPr>
          <a:xfrm>
            <a:off x="714897" y="1900989"/>
            <a:ext cx="11089178" cy="446655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600" dirty="0"/>
              <a:t>1. Comprender los cuatro procesos de gestión de proyectos en el área de conocimiento de gestión de costos de proyectos</a:t>
            </a:r>
            <a:r>
              <a:rPr lang="es-ES_tradnl" sz="2600" dirty="0" smtClean="0"/>
              <a:t>.</a:t>
            </a:r>
          </a:p>
          <a:p>
            <a:pPr>
              <a:buClr>
                <a:schemeClr val="accent2"/>
              </a:buClr>
              <a:buFont typeface="Wingdings" charset="2"/>
              <a:buChar char="v"/>
            </a:pPr>
            <a:r>
              <a:rPr lang="es-ES_tradnl" sz="2600" dirty="0" smtClean="0"/>
              <a:t>2</a:t>
            </a:r>
            <a:r>
              <a:rPr lang="es-ES_tradnl" sz="2600" dirty="0"/>
              <a:t>. </a:t>
            </a:r>
            <a:r>
              <a:rPr lang="es-ES_tradnl" sz="2600" dirty="0" smtClean="0"/>
              <a:t>Identificar </a:t>
            </a:r>
            <a:r>
              <a:rPr lang="es-ES_tradnl" sz="2600" dirty="0"/>
              <a:t>los aportes, las herramientas, las técnicas y los productos definidos en los cuatro procesos en la gestión de costos del proyecto</a:t>
            </a:r>
            <a:r>
              <a:rPr lang="es-ES_tradnl" sz="2600" dirty="0" smtClean="0"/>
              <a:t>.</a:t>
            </a:r>
          </a:p>
        </p:txBody>
      </p:sp>
    </p:spTree>
    <p:extLst>
      <p:ext uri="{BB962C8B-B14F-4D97-AF65-F5344CB8AC3E}">
        <p14:creationId xmlns:p14="http://schemas.microsoft.com/office/powerpoint/2010/main" val="1888065871"/>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200" dirty="0" smtClean="0"/>
              <a:t>Se necesitan </a:t>
            </a:r>
            <a:r>
              <a:rPr lang="es-ES_tradnl" sz="2200" dirty="0"/>
              <a:t>recursos para ejecutar el cronograma del proyecto. Por ejemplo, necesita que los miembros del equipo, los recursos humanos, realicen las actividades del proyecto, como un programador de computadoras para diseñar y desarrollar el programa, y los recursos físicos, como las computadoras. </a:t>
            </a:r>
            <a:endParaRPr lang="es-ES_tradnl" sz="2200" dirty="0" smtClean="0"/>
          </a:p>
          <a:p>
            <a:pPr>
              <a:spcBef>
                <a:spcPts val="500"/>
              </a:spcBef>
              <a:spcAft>
                <a:spcPts val="300"/>
              </a:spcAft>
              <a:buClr>
                <a:schemeClr val="accent2"/>
              </a:buClr>
              <a:buFont typeface="Wingdings" charset="2"/>
              <a:buChar char="v"/>
            </a:pPr>
            <a:r>
              <a:rPr lang="es-ES_tradnl" sz="2200" dirty="0" smtClean="0"/>
              <a:t>Estos </a:t>
            </a:r>
            <a:r>
              <a:rPr lang="es-ES_tradnl" sz="2200" dirty="0"/>
              <a:t>recursos van a costar, y los costos deben ser administrados; es decir, planeado, estimado, presupuestado y controlado. </a:t>
            </a:r>
            <a:endParaRPr lang="es-ES_tradnl" sz="2200" dirty="0" smtClean="0"/>
          </a:p>
          <a:p>
            <a:pPr>
              <a:spcBef>
                <a:spcPts val="500"/>
              </a:spcBef>
              <a:spcAft>
                <a:spcPts val="300"/>
              </a:spcAft>
              <a:buClr>
                <a:schemeClr val="accent2"/>
              </a:buClr>
              <a:buFont typeface="Wingdings" charset="2"/>
              <a:buChar char="v"/>
            </a:pPr>
            <a:r>
              <a:rPr lang="es-ES_tradnl" sz="2200" dirty="0" smtClean="0"/>
              <a:t>Una </a:t>
            </a:r>
            <a:r>
              <a:rPr lang="es-ES_tradnl" sz="2200" dirty="0"/>
              <a:t>vez que se ha determinado el presupuesto para el proyecto, los costos deben ser controlados, lo que incluye la medición del rendimiento del costo del proyecto. </a:t>
            </a:r>
            <a:endParaRPr lang="es-ES_tradnl" sz="2200" dirty="0" smtClean="0"/>
          </a:p>
          <a:p>
            <a:pPr>
              <a:spcBef>
                <a:spcPts val="500"/>
              </a:spcBef>
              <a:spcAft>
                <a:spcPts val="300"/>
              </a:spcAft>
              <a:buClr>
                <a:schemeClr val="accent2"/>
              </a:buClr>
              <a:buFont typeface="Wingdings" charset="2"/>
              <a:buChar char="v"/>
            </a:pPr>
            <a:r>
              <a:rPr lang="es-ES_tradnl" sz="2200" dirty="0" smtClean="0"/>
              <a:t>El </a:t>
            </a:r>
            <a:r>
              <a:rPr lang="es-ES_tradnl" sz="2200" dirty="0"/>
              <a:t>costo está íntimamente relacionado con el calendario y el alcance. La relación intrínseca entre el alcance, el cronograma y el costo se denomina </a:t>
            </a:r>
            <a:r>
              <a:rPr lang="es-ES_tradnl" sz="2200" b="1" dirty="0"/>
              <a:t>triple restricción</a:t>
            </a:r>
            <a:r>
              <a:rPr lang="es-ES_tradnl" sz="2200" dirty="0"/>
              <a:t>. Entonces, la pregunta central en este capítulo es: ¿cómo </a:t>
            </a:r>
            <a:r>
              <a:rPr lang="es-ES_tradnl" sz="2200" dirty="0" smtClean="0"/>
              <a:t>administrar </a:t>
            </a:r>
            <a:r>
              <a:rPr lang="es-ES_tradnl" sz="2200" dirty="0"/>
              <a:t>el costo del proyecto? Este problema se divide en tres vías que exploraremos: </a:t>
            </a:r>
            <a:r>
              <a:rPr lang="es-ES_tradnl" sz="2200" u="sng" dirty="0"/>
              <a:t>estimar el costo, determinar el presupuesto y controlar el costo.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38</a:t>
            </a:fld>
            <a:endParaRPr lang="en-US" sz="1600"/>
          </a:p>
        </p:txBody>
      </p:sp>
    </p:spTree>
    <p:extLst>
      <p:ext uri="{BB962C8B-B14F-4D97-AF65-F5344CB8AC3E}">
        <p14:creationId xmlns:p14="http://schemas.microsoft.com/office/powerpoint/2010/main" val="1159513703"/>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Project Cost Management: Big Picture</a:t>
            </a:r>
          </a:p>
        </p:txBody>
      </p:sp>
      <p:sp>
        <p:nvSpPr>
          <p:cNvPr id="3" name="Marcador de contenido 2"/>
          <p:cNvSpPr>
            <a:spLocks noGrp="1"/>
          </p:cNvSpPr>
          <p:nvPr>
            <p:ph idx="1"/>
          </p:nvPr>
        </p:nvSpPr>
        <p:spPr>
          <a:xfrm>
            <a:off x="1097280" y="1862563"/>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La administración de costos del proyecto consiste en </a:t>
            </a:r>
            <a:r>
              <a:rPr lang="es-ES_tradnl" sz="2300" i="1" dirty="0"/>
              <a:t>desarrollar un plan de administración de costos, estimar los costos, determinar un presupuesto y controlar los costos</a:t>
            </a:r>
            <a:r>
              <a:rPr lang="es-ES_tradnl" sz="2300" dirty="0"/>
              <a:t>. </a:t>
            </a:r>
            <a:endParaRPr lang="es-ES_tradnl" sz="2300" dirty="0" smtClean="0"/>
          </a:p>
          <a:p>
            <a:pPr>
              <a:spcBef>
                <a:spcPts val="500"/>
              </a:spcBef>
              <a:spcAft>
                <a:spcPts val="300"/>
              </a:spcAft>
              <a:buClr>
                <a:schemeClr val="accent2"/>
              </a:buClr>
              <a:buFont typeface="Wingdings" charset="2"/>
              <a:buChar char="v"/>
            </a:pPr>
            <a:r>
              <a:rPr lang="es-ES_tradnl" sz="2300" dirty="0" smtClean="0"/>
              <a:t>En </a:t>
            </a:r>
            <a:r>
              <a:rPr lang="es-ES_tradnl" sz="2300" dirty="0"/>
              <a:t>primer lugar, debemos distinguir entre </a:t>
            </a:r>
            <a:r>
              <a:rPr lang="es-ES_tradnl" sz="2300" b="1" dirty="0"/>
              <a:t>costo</a:t>
            </a:r>
            <a:r>
              <a:rPr lang="es-ES_tradnl" sz="2300" dirty="0"/>
              <a:t> y </a:t>
            </a:r>
            <a:r>
              <a:rPr lang="es-ES_tradnl" sz="2300" b="1" dirty="0"/>
              <a:t>presupuesto</a:t>
            </a:r>
            <a:r>
              <a:rPr lang="es-ES_tradnl" sz="2300" dirty="0"/>
              <a:t>. El costo es el valor de las entradas </a:t>
            </a:r>
            <a:r>
              <a:rPr lang="es-ES_tradnl" sz="2300" dirty="0" smtClean="0"/>
              <a:t>o inputs que </a:t>
            </a:r>
            <a:r>
              <a:rPr lang="es-ES_tradnl" sz="2300" dirty="0"/>
              <a:t>se han utilizado (o se utilizarán) para realizar una tarea o para producir un resultado del </a:t>
            </a:r>
            <a:r>
              <a:rPr lang="es-ES_tradnl" sz="2300" dirty="0" smtClean="0"/>
              <a:t>proyecto. Este </a:t>
            </a:r>
            <a:r>
              <a:rPr lang="es-ES_tradnl" sz="2300" dirty="0"/>
              <a:t>valor se suele medir en unidades de dinero. </a:t>
            </a:r>
            <a:endParaRPr lang="es-ES_tradnl" sz="2300" dirty="0" smtClean="0"/>
          </a:p>
          <a:p>
            <a:pPr>
              <a:spcBef>
                <a:spcPts val="500"/>
              </a:spcBef>
              <a:spcAft>
                <a:spcPts val="300"/>
              </a:spcAft>
              <a:buClr>
                <a:schemeClr val="accent2"/>
              </a:buClr>
              <a:buFont typeface="Wingdings" charset="2"/>
              <a:buChar char="v"/>
            </a:pPr>
            <a:r>
              <a:rPr lang="es-ES_tradnl" sz="2300" dirty="0" smtClean="0"/>
              <a:t>Por </a:t>
            </a:r>
            <a:r>
              <a:rPr lang="es-ES_tradnl" sz="2300" dirty="0"/>
              <a:t>ejemplo, pagó a dos programadores $ 1,000 cada uno por desarrollar un programa de software, y pagó $ 100 a un </a:t>
            </a:r>
            <a:r>
              <a:rPr lang="es-ES_tradnl" sz="2300" dirty="0" err="1" smtClean="0"/>
              <a:t>tester</a:t>
            </a:r>
            <a:r>
              <a:rPr lang="es-ES_tradnl" sz="2300" dirty="0" smtClean="0"/>
              <a:t> para </a:t>
            </a:r>
            <a:r>
              <a:rPr lang="es-ES_tradnl" sz="2300" dirty="0"/>
              <a:t>probar el programa. Por lo tanto, el costo de la tarea de desarrollar y </a:t>
            </a:r>
            <a:r>
              <a:rPr lang="es-ES_tradnl" sz="2300" dirty="0" smtClean="0"/>
              <a:t>testear el </a:t>
            </a:r>
            <a:r>
              <a:rPr lang="es-ES_tradnl" sz="2300" dirty="0"/>
              <a:t>programa de software es de $ </a:t>
            </a:r>
            <a:r>
              <a:rPr lang="es-ES_tradnl" sz="2300" dirty="0" smtClean="0"/>
              <a:t>2,100.</a:t>
            </a:r>
          </a:p>
          <a:p>
            <a:pPr>
              <a:spcBef>
                <a:spcPts val="500"/>
              </a:spcBef>
              <a:spcAft>
                <a:spcPts val="300"/>
              </a:spcAft>
              <a:buClr>
                <a:schemeClr val="accent2"/>
              </a:buClr>
              <a:buFont typeface="Wingdings" charset="2"/>
              <a:buChar char="v"/>
            </a:pPr>
            <a:r>
              <a:rPr lang="es-ES_tradnl" sz="2300" dirty="0" smtClean="0"/>
              <a:t>Puede </a:t>
            </a:r>
            <a:r>
              <a:rPr lang="es-ES_tradnl" sz="2300" dirty="0"/>
              <a:t>agregar los costos de los componentes de un sistema, y ​​la suma representará el costo del sistema, pero sigue siendo un costo y no un presupuesto.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39</a:t>
            </a:fld>
            <a:endParaRPr lang="en-US" sz="1600"/>
          </a:p>
        </p:txBody>
      </p:sp>
    </p:spTree>
    <p:extLst>
      <p:ext uri="{BB962C8B-B14F-4D97-AF65-F5344CB8AC3E}">
        <p14:creationId xmlns:p14="http://schemas.microsoft.com/office/powerpoint/2010/main" val="148983590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a:t>
            </a:fld>
            <a:endParaRPr lang="en-US" sz="1600" dirty="0"/>
          </a:p>
        </p:txBody>
      </p:sp>
      <p:sp>
        <p:nvSpPr>
          <p:cNvPr id="8" name="Título 1"/>
          <p:cNvSpPr txBox="1">
            <a:spLocks/>
          </p:cNvSpPr>
          <p:nvPr/>
        </p:nvSpPr>
        <p:spPr>
          <a:xfrm>
            <a:off x="829931" y="536632"/>
            <a:ext cx="10325749" cy="185487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2</a:t>
            </a:r>
            <a:r>
              <a:rPr lang="es-ES" sz="4400" dirty="0" smtClean="0"/>
              <a:t>, Ch2 </a:t>
            </a:r>
          </a:p>
          <a:p>
            <a:pPr fontAlgn="b">
              <a:lnSpc>
                <a:spcPct val="100000"/>
              </a:lnSpc>
              <a:spcBef>
                <a:spcPts val="0"/>
              </a:spcBef>
              <a:defRPr/>
            </a:pPr>
            <a:r>
              <a:rPr lang="es-ES_tradnl" sz="4400" dirty="0" err="1">
                <a:solidFill>
                  <a:srgbClr val="000000"/>
                </a:solidFill>
                <a:latin typeface="Calibri" charset="0"/>
              </a:rPr>
              <a:t>Scope</a:t>
            </a:r>
            <a:r>
              <a:rPr lang="es-ES_tradnl" sz="4400" dirty="0">
                <a:solidFill>
                  <a:srgbClr val="000000"/>
                </a:solidFill>
                <a:latin typeface="Calibri" charset="0"/>
              </a:rPr>
              <a:t>, Schedule, and </a:t>
            </a:r>
            <a:r>
              <a:rPr lang="es-ES_tradnl" sz="4400" dirty="0" err="1">
                <a:solidFill>
                  <a:srgbClr val="000000"/>
                </a:solidFill>
                <a:latin typeface="Calibri" charset="0"/>
              </a:rPr>
              <a:t>Resources</a:t>
            </a:r>
            <a:r>
              <a:rPr lang="es-ES_tradnl" sz="4400" dirty="0">
                <a:solidFill>
                  <a:srgbClr val="000000"/>
                </a:solidFill>
                <a:latin typeface="Calibri" charset="0"/>
              </a:rPr>
              <a:t> </a:t>
            </a:r>
          </a:p>
        </p:txBody>
      </p:sp>
      <p:graphicFrame>
        <p:nvGraphicFramePr>
          <p:cNvPr id="5" name="Tabla 4"/>
          <p:cNvGraphicFramePr>
            <a:graphicFrameLocks noGrp="1"/>
          </p:cNvGraphicFramePr>
          <p:nvPr>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s-ES_tradnl" sz="2400" b="0" i="0" u="none" strike="noStrike" dirty="0" err="1" smtClean="0">
                          <a:solidFill>
                            <a:srgbClr val="000000"/>
                          </a:solidFill>
                          <a:effectLst/>
                          <a:latin typeface="Calibri" charset="0"/>
                        </a:rPr>
                        <a:t>Scope</a:t>
                      </a:r>
                      <a:r>
                        <a:rPr lang="es-ES_tradnl" sz="2400" b="0" i="0" u="none" strike="noStrike" dirty="0" smtClean="0">
                          <a:solidFill>
                            <a:srgbClr val="000000"/>
                          </a:solidFill>
                          <a:effectLst/>
                          <a:latin typeface="Calibri" charset="0"/>
                        </a:rPr>
                        <a:t>, Schedule, and </a:t>
                      </a:r>
                      <a:r>
                        <a:rPr lang="es-ES_tradnl" sz="2400" b="0" i="0" u="none" strike="noStrike" dirty="0" err="1" smtClean="0">
                          <a:solidFill>
                            <a:srgbClr val="000000"/>
                          </a:solidFill>
                          <a:effectLst/>
                          <a:latin typeface="Calibri" charset="0"/>
                        </a:rPr>
                        <a:t>Resources</a:t>
                      </a:r>
                      <a:r>
                        <a:rPr lang="es-ES_tradnl" sz="2400" b="0" i="0" u="none" strike="noStrike" dirty="0" smtClean="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1" i="0" u="none" strike="noStrike" dirty="0" smtClean="0">
                          <a:solidFill>
                            <a:srgbClr val="FF0000"/>
                          </a:solidFill>
                          <a:effectLst/>
                          <a:latin typeface="Calibri" charset="0"/>
                        </a:rPr>
                        <a:t>Project </a:t>
                      </a:r>
                      <a:r>
                        <a:rPr lang="es-ES_tradnl" sz="2400" b="1" i="0" u="none" strike="noStrike" dirty="0" err="1" smtClean="0">
                          <a:solidFill>
                            <a:srgbClr val="FF0000"/>
                          </a:solidFill>
                          <a:effectLst/>
                          <a:latin typeface="Calibri" charset="0"/>
                        </a:rPr>
                        <a:t>Resource</a:t>
                      </a:r>
                      <a:r>
                        <a:rPr lang="es-ES_tradnl" sz="2400" b="1" i="0" u="none" strike="noStrike" dirty="0" smtClean="0">
                          <a:solidFill>
                            <a:srgbClr val="FF0000"/>
                          </a:solidFill>
                          <a:effectLst/>
                          <a:latin typeface="Calibri" charset="0"/>
                        </a:rPr>
                        <a:t> Management </a:t>
                      </a:r>
                      <a:endParaRPr lang="es-ES_tradnl" sz="2400" b="1" i="0" u="none" strike="noStrike" dirty="0">
                        <a:solidFill>
                          <a:srgbClr val="FF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smtClean="0">
                          <a:solidFill>
                            <a:srgbClr val="000000"/>
                          </a:solidFill>
                          <a:effectLst/>
                          <a:latin typeface="Calibri" charset="0"/>
                        </a:rPr>
                        <a:t>Project </a:t>
                      </a:r>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Management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err="1" smtClean="0">
                          <a:solidFill>
                            <a:srgbClr val="000000"/>
                          </a:solidFill>
                          <a:effectLst/>
                          <a:latin typeface="Calibri" charset="0"/>
                        </a:rPr>
                        <a:t>Managing</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the</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smtClean="0">
                          <a:solidFill>
                            <a:srgbClr val="000000"/>
                          </a:solidFill>
                          <a:effectLst/>
                          <a:latin typeface="Calibri" charset="0"/>
                        </a:rPr>
                        <a:t>Project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Management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910190616"/>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Project Cost Management: Big Picture</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150" dirty="0"/>
              <a:t>El </a:t>
            </a:r>
            <a:r>
              <a:rPr lang="es-ES_tradnl" sz="2150" b="1" dirty="0"/>
              <a:t>presupuesto</a:t>
            </a:r>
            <a:r>
              <a:rPr lang="es-ES_tradnl" sz="2150" dirty="0"/>
              <a:t> es un costo agregado con una línea de tiempo. Usted agrega los costos de todos los recursos necesarios para realizar el proyecto y le asigna un cronograma: </a:t>
            </a:r>
            <a:r>
              <a:rPr lang="es-ES_tradnl" sz="2150" i="1" dirty="0"/>
              <a:t>la disponibilidad de fondos a lo largo del tiempo</a:t>
            </a:r>
            <a:r>
              <a:rPr lang="es-ES_tradnl" sz="2150" dirty="0"/>
              <a:t>. Eso se llama un presupuesto</a:t>
            </a:r>
            <a:r>
              <a:rPr lang="es-ES_tradnl" sz="2150" dirty="0" smtClean="0"/>
              <a:t>.</a:t>
            </a:r>
          </a:p>
          <a:p>
            <a:pPr>
              <a:spcBef>
                <a:spcPts val="500"/>
              </a:spcBef>
              <a:spcAft>
                <a:spcPts val="300"/>
              </a:spcAft>
              <a:buClr>
                <a:schemeClr val="accent2"/>
              </a:buClr>
              <a:buFont typeface="Wingdings" charset="2"/>
              <a:buChar char="v"/>
            </a:pPr>
            <a:r>
              <a:rPr lang="es-ES_tradnl" sz="2150" dirty="0" smtClean="0"/>
              <a:t>Como </a:t>
            </a:r>
            <a:r>
              <a:rPr lang="es-ES_tradnl" sz="2150" dirty="0"/>
              <a:t>se ilustra en la Figura 7-1, la gestión de costos contiene el proceso </a:t>
            </a:r>
            <a:r>
              <a:rPr lang="es-ES_tradnl" sz="2150" i="1" dirty="0" smtClean="0"/>
              <a:t>Plan </a:t>
            </a:r>
            <a:r>
              <a:rPr lang="es-ES_tradnl" sz="2150" i="1" dirty="0" err="1" smtClean="0"/>
              <a:t>Cost</a:t>
            </a:r>
            <a:r>
              <a:rPr lang="es-ES_tradnl" sz="2150" i="1" dirty="0" smtClean="0"/>
              <a:t> Management</a:t>
            </a:r>
            <a:r>
              <a:rPr lang="es-ES_tradnl" sz="2150" dirty="0" smtClean="0"/>
              <a:t> para </a:t>
            </a:r>
            <a:r>
              <a:rPr lang="es-ES_tradnl" sz="2150" dirty="0"/>
              <a:t>generar un plan de administración de costos según el cual se realizan los otros tres procesos. El proceso </a:t>
            </a:r>
            <a:r>
              <a:rPr lang="es-ES_tradnl" sz="2150" dirty="0" smtClean="0"/>
              <a:t>de </a:t>
            </a:r>
            <a:r>
              <a:rPr lang="es-ES_tradnl" sz="2150" i="1" dirty="0"/>
              <a:t>E</a:t>
            </a:r>
            <a:r>
              <a:rPr lang="es-ES_tradnl" sz="2150" i="1" dirty="0" smtClean="0"/>
              <a:t>stimación </a:t>
            </a:r>
            <a:r>
              <a:rPr lang="es-ES_tradnl" sz="2150" i="1" dirty="0"/>
              <a:t>de Costos</a:t>
            </a:r>
            <a:r>
              <a:rPr lang="es-ES_tradnl" sz="2150" dirty="0"/>
              <a:t> genera la estimación de costos de los elementos de salida y la base de estimaciones, que se utilizan en el proceso </a:t>
            </a:r>
            <a:r>
              <a:rPr lang="es-ES_tradnl" sz="2150" i="1" dirty="0"/>
              <a:t>Determinar presupuesto </a:t>
            </a:r>
            <a:r>
              <a:rPr lang="es-ES_tradnl" sz="2150" dirty="0"/>
              <a:t>para generar una </a:t>
            </a:r>
            <a:r>
              <a:rPr lang="es-ES_tradnl" sz="2150" dirty="0" smtClean="0"/>
              <a:t>línea </a:t>
            </a:r>
            <a:r>
              <a:rPr lang="es-ES_tradnl" sz="2150" dirty="0"/>
              <a:t>base de costos y los requisitos de financiamiento del proyecto, que se utilizan en el proceso de </a:t>
            </a:r>
            <a:r>
              <a:rPr lang="es-ES_tradnl" sz="2150" i="1" dirty="0" smtClean="0"/>
              <a:t>Control  de Costos</a:t>
            </a:r>
            <a:r>
              <a:rPr lang="es-ES_tradnl" sz="2150" dirty="0" smtClean="0"/>
              <a:t>.</a:t>
            </a:r>
          </a:p>
          <a:p>
            <a:pPr>
              <a:spcBef>
                <a:spcPts val="500"/>
              </a:spcBef>
              <a:spcAft>
                <a:spcPts val="300"/>
              </a:spcAft>
              <a:buClr>
                <a:schemeClr val="accent2"/>
              </a:buClr>
              <a:buFont typeface="Wingdings" charset="2"/>
              <a:buChar char="v"/>
            </a:pPr>
            <a:endParaRPr lang="es-ES_tradnl" sz="2150" dirty="0"/>
          </a:p>
          <a:p>
            <a:pPr>
              <a:spcBef>
                <a:spcPts val="500"/>
              </a:spcBef>
              <a:spcAft>
                <a:spcPts val="300"/>
              </a:spcAft>
              <a:buClr>
                <a:schemeClr val="accent2"/>
              </a:buClr>
              <a:buFont typeface="Wingdings" charset="2"/>
              <a:buChar char="v"/>
            </a:pPr>
            <a:r>
              <a:rPr lang="es-ES_tradnl" sz="2150" dirty="0"/>
              <a:t>La Tabla 7-1 enumera los procesos de gestión </a:t>
            </a:r>
            <a:r>
              <a:rPr lang="es-ES_tradnl" sz="2150" dirty="0" smtClean="0"/>
              <a:t>de costos junto </a:t>
            </a:r>
            <a:r>
              <a:rPr lang="es-ES_tradnl" sz="2150" dirty="0"/>
              <a:t>con sus grupos de procesos y sus principales resultados.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40</a:t>
            </a:fld>
            <a:endParaRPr lang="en-US" sz="1600"/>
          </a:p>
        </p:txBody>
      </p:sp>
    </p:spTree>
    <p:extLst>
      <p:ext uri="{BB962C8B-B14F-4D97-AF65-F5344CB8AC3E}">
        <p14:creationId xmlns:p14="http://schemas.microsoft.com/office/powerpoint/2010/main" val="665563006"/>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41</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Project Cost Management: Big Picture</a:t>
            </a:r>
            <a:endParaRPr lang="en-US" sz="4300" dirty="0"/>
          </a:p>
        </p:txBody>
      </p:sp>
      <p:pic>
        <p:nvPicPr>
          <p:cNvPr id="3" name="Imagen 2"/>
          <p:cNvPicPr>
            <a:picLocks noChangeAspect="1"/>
          </p:cNvPicPr>
          <p:nvPr/>
        </p:nvPicPr>
        <p:blipFill>
          <a:blip r:embed="rId3"/>
          <a:stretch>
            <a:fillRect/>
          </a:stretch>
        </p:blipFill>
        <p:spPr>
          <a:xfrm>
            <a:off x="1628928" y="1789938"/>
            <a:ext cx="8490686" cy="4007358"/>
          </a:xfrm>
          <a:prstGeom prst="rect">
            <a:avLst/>
          </a:prstGeom>
        </p:spPr>
      </p:pic>
    </p:spTree>
    <p:extLst>
      <p:ext uri="{BB962C8B-B14F-4D97-AF65-F5344CB8AC3E}">
        <p14:creationId xmlns:p14="http://schemas.microsoft.com/office/powerpoint/2010/main" val="189747284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42</a:t>
            </a:fld>
            <a:endParaRPr lang="en-US" sz="1600" dirty="0"/>
          </a:p>
        </p:txBody>
      </p:sp>
      <p:sp>
        <p:nvSpPr>
          <p:cNvPr id="6" name="Título 1"/>
          <p:cNvSpPr txBox="1">
            <a:spLocks/>
          </p:cNvSpPr>
          <p:nvPr/>
        </p:nvSpPr>
        <p:spPr>
          <a:xfrm>
            <a:off x="770401" y="384048"/>
            <a:ext cx="10717788" cy="8572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Project Cost Management: Big Picture</a:t>
            </a:r>
            <a:endParaRPr lang="en-US" sz="4300" dirty="0"/>
          </a:p>
        </p:txBody>
      </p:sp>
      <p:pic>
        <p:nvPicPr>
          <p:cNvPr id="4" name="Imagen 3"/>
          <p:cNvPicPr>
            <a:picLocks noChangeAspect="1"/>
          </p:cNvPicPr>
          <p:nvPr/>
        </p:nvPicPr>
        <p:blipFill>
          <a:blip r:embed="rId3"/>
          <a:stretch>
            <a:fillRect/>
          </a:stretch>
        </p:blipFill>
        <p:spPr>
          <a:xfrm>
            <a:off x="1689489" y="1097280"/>
            <a:ext cx="8925527" cy="5149950"/>
          </a:xfrm>
          <a:prstGeom prst="rect">
            <a:avLst/>
          </a:prstGeom>
        </p:spPr>
      </p:pic>
    </p:spTree>
    <p:extLst>
      <p:ext uri="{BB962C8B-B14F-4D97-AF65-F5344CB8AC3E}">
        <p14:creationId xmlns:p14="http://schemas.microsoft.com/office/powerpoint/2010/main" val="8339209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Cost Management Plan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El plan de </a:t>
            </a:r>
            <a:r>
              <a:rPr lang="es-ES_tradnl" sz="2400" dirty="0" err="1" smtClean="0"/>
              <a:t>gesti</a:t>
            </a:r>
            <a:r>
              <a:rPr lang="es-ES" sz="2400" dirty="0" err="1" smtClean="0"/>
              <a:t>ón</a:t>
            </a:r>
            <a:r>
              <a:rPr lang="es-ES" sz="2400" dirty="0" smtClean="0"/>
              <a:t> </a:t>
            </a:r>
            <a:r>
              <a:rPr lang="es-ES_tradnl" sz="2400" dirty="0" smtClean="0"/>
              <a:t>de </a:t>
            </a:r>
            <a:r>
              <a:rPr lang="es-ES_tradnl" sz="2400" dirty="0"/>
              <a:t>costos, desarrollado por el proceso </a:t>
            </a:r>
            <a:r>
              <a:rPr lang="en-US" sz="2400" dirty="0"/>
              <a:t>Developing Cost Management Plan</a:t>
            </a:r>
            <a:r>
              <a:rPr lang="es-ES_tradnl" sz="2400" dirty="0" smtClean="0"/>
              <a:t>, </a:t>
            </a:r>
            <a:r>
              <a:rPr lang="es-ES_tradnl" sz="2400" dirty="0"/>
              <a:t>es una guía sobre cómo administrar los costos del proyecto, incluyendo la estimación de costos, la determinación del presupuesto y el monitoreo y control de costos. La Tabla 7-2 presenta el proceso de </a:t>
            </a:r>
            <a:r>
              <a:rPr lang="en-US" sz="2400" dirty="0"/>
              <a:t>Developing Cost Management Plan</a:t>
            </a:r>
            <a:r>
              <a:rPr lang="es-ES_tradnl" sz="2400" dirty="0" smtClean="0"/>
              <a:t> </a:t>
            </a:r>
            <a:r>
              <a:rPr lang="es-ES_tradnl" sz="2400" dirty="0"/>
              <a:t>en términos de información, herramientas y técnicas, y </a:t>
            </a:r>
            <a:r>
              <a:rPr lang="es-ES_tradnl" sz="2400" dirty="0" smtClean="0"/>
              <a:t>salidas.</a:t>
            </a:r>
          </a:p>
          <a:p>
            <a:pPr>
              <a:spcBef>
                <a:spcPts val="500"/>
              </a:spcBef>
              <a:spcAft>
                <a:spcPts val="300"/>
              </a:spcAft>
              <a:buClr>
                <a:schemeClr val="accent2"/>
              </a:buClr>
              <a:buFont typeface="Wingdings" charset="2"/>
              <a:buChar char="v"/>
            </a:pPr>
            <a:r>
              <a:rPr lang="es-ES_tradnl" sz="2400" dirty="0" smtClean="0"/>
              <a:t>El </a:t>
            </a:r>
            <a:r>
              <a:rPr lang="es-ES_tradnl" sz="2400" dirty="0"/>
              <a:t>costo se planea muy temprano en el proyecto; es decir, cuando la probabilidad de influir en el costo del proyecto es máxima</a:t>
            </a:r>
            <a:r>
              <a:rPr lang="es-ES_tradnl" sz="2400" dirty="0" smtClean="0"/>
              <a:t>.</a:t>
            </a:r>
          </a:p>
          <a:p>
            <a:pPr>
              <a:spcBef>
                <a:spcPts val="500"/>
              </a:spcBef>
              <a:spcAft>
                <a:spcPts val="300"/>
              </a:spcAft>
              <a:buClr>
                <a:schemeClr val="accent2"/>
              </a:buClr>
              <a:buFont typeface="Wingdings" charset="2"/>
              <a:buChar char="v"/>
            </a:pPr>
            <a:endParaRPr lang="es-ES_tradnl" sz="2400" dirty="0" smtClean="0"/>
          </a:p>
          <a:p>
            <a:pPr>
              <a:spcBef>
                <a:spcPts val="500"/>
              </a:spcBef>
              <a:spcAft>
                <a:spcPts val="300"/>
              </a:spcAft>
              <a:buClr>
                <a:schemeClr val="accent2"/>
              </a:buClr>
              <a:buFont typeface="Wingdings" charset="2"/>
              <a:buChar char="v"/>
            </a:pPr>
            <a:r>
              <a:rPr lang="es-ES_tradnl" sz="2400" dirty="0" smtClean="0"/>
              <a:t>Extraemos </a:t>
            </a:r>
            <a:r>
              <a:rPr lang="es-ES_tradnl" sz="2400" dirty="0"/>
              <a:t>datos sin procesar de los elementos de entrada, que se enumeran en la Tabla 7-2, y los convertimos en un plan de gestión de costos mediante el uso de técnicas, que también se enumeran en la misma tabla.</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43</a:t>
            </a:fld>
            <a:endParaRPr lang="en-US" sz="1600"/>
          </a:p>
        </p:txBody>
      </p:sp>
    </p:spTree>
    <p:extLst>
      <p:ext uri="{BB962C8B-B14F-4D97-AF65-F5344CB8AC3E}">
        <p14:creationId xmlns:p14="http://schemas.microsoft.com/office/powerpoint/2010/main" val="205978530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Developing Cost Management Plan</a:t>
            </a:r>
            <a:endParaRPr lang="en-US" sz="4300" dirty="0"/>
          </a:p>
        </p:txBody>
      </p:sp>
      <p:pic>
        <p:nvPicPr>
          <p:cNvPr id="3" name="Imagen 2"/>
          <p:cNvPicPr>
            <a:picLocks noChangeAspect="1"/>
          </p:cNvPicPr>
          <p:nvPr/>
        </p:nvPicPr>
        <p:blipFill>
          <a:blip r:embed="rId3"/>
          <a:stretch>
            <a:fillRect/>
          </a:stretch>
        </p:blipFill>
        <p:spPr>
          <a:xfrm>
            <a:off x="1071488" y="1922018"/>
            <a:ext cx="9882262" cy="3546094"/>
          </a:xfrm>
          <a:prstGeom prst="rect">
            <a:avLst/>
          </a:prstGeom>
        </p:spPr>
      </p:pic>
    </p:spTree>
    <p:extLst>
      <p:ext uri="{BB962C8B-B14F-4D97-AF65-F5344CB8AC3E}">
        <p14:creationId xmlns:p14="http://schemas.microsoft.com/office/powerpoint/2010/main" val="28873779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Cost Management Plan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Realización del proceso </a:t>
            </a:r>
            <a:r>
              <a:rPr lang="en-US" sz="2400" dirty="0"/>
              <a:t>Developing Cost Management Plan </a:t>
            </a:r>
            <a:endParaRPr lang="en-US" sz="2400" dirty="0" smtClean="0"/>
          </a:p>
          <a:p>
            <a:pPr>
              <a:spcBef>
                <a:spcPts val="500"/>
              </a:spcBef>
              <a:spcAft>
                <a:spcPts val="300"/>
              </a:spcAft>
              <a:buClr>
                <a:schemeClr val="accent2"/>
              </a:buClr>
              <a:buFont typeface="Wingdings" charset="2"/>
              <a:buChar char="v"/>
            </a:pPr>
            <a:r>
              <a:rPr lang="es-ES_tradnl" sz="2400" dirty="0" smtClean="0"/>
              <a:t>Aquí</a:t>
            </a:r>
            <a:r>
              <a:rPr lang="es-ES_tradnl" sz="2400" dirty="0"/>
              <a:t>, describimos en pasos qué hacer para llevar a cabo el proceso de desarrollo del plan de gestión de costos</a:t>
            </a:r>
            <a:r>
              <a:rPr lang="es-ES_tradnl" sz="2400" dirty="0" smtClean="0"/>
              <a:t>:</a:t>
            </a:r>
          </a:p>
          <a:p>
            <a:pPr>
              <a:spcBef>
                <a:spcPts val="500"/>
              </a:spcBef>
              <a:spcAft>
                <a:spcPts val="300"/>
              </a:spcAft>
              <a:buClr>
                <a:schemeClr val="accent2"/>
              </a:buClr>
              <a:buFont typeface="Wingdings" charset="2"/>
              <a:buChar char="v"/>
            </a:pPr>
            <a:r>
              <a:rPr lang="es-ES_tradnl" sz="2400" dirty="0" smtClean="0"/>
              <a:t>1</a:t>
            </a:r>
            <a:r>
              <a:rPr lang="es-ES_tradnl" sz="2400" dirty="0"/>
              <a:t>. De la </a:t>
            </a:r>
            <a:r>
              <a:rPr lang="es-ES_tradnl" sz="2400" dirty="0" err="1" smtClean="0"/>
              <a:t>especificaci</a:t>
            </a:r>
            <a:r>
              <a:rPr lang="es-ES" sz="2400" dirty="0" err="1" smtClean="0"/>
              <a:t>ón</a:t>
            </a:r>
            <a:r>
              <a:rPr lang="es-ES" sz="2400" dirty="0" smtClean="0"/>
              <a:t> </a:t>
            </a:r>
            <a:r>
              <a:rPr lang="es-ES_tradnl" sz="2400" dirty="0" smtClean="0"/>
              <a:t>del </a:t>
            </a:r>
            <a:r>
              <a:rPr lang="es-ES_tradnl" sz="2400" dirty="0"/>
              <a:t>proyecto, extraiga información sobre 1) recursos financieros </a:t>
            </a:r>
            <a:r>
              <a:rPr lang="es-ES_tradnl" sz="2400" dirty="0" err="1"/>
              <a:t>preaprobados</a:t>
            </a:r>
            <a:r>
              <a:rPr lang="es-ES_tradnl" sz="2400" dirty="0"/>
              <a:t> a partir de los cuales puede desarrollar el costo detallado; y 2) requisitos del proyecto que influirán en la gestión de costes</a:t>
            </a:r>
            <a:r>
              <a:rPr lang="es-ES_tradnl" sz="2400" dirty="0" smtClean="0"/>
              <a:t>.</a:t>
            </a:r>
          </a:p>
          <a:p>
            <a:pPr>
              <a:spcBef>
                <a:spcPts val="500"/>
              </a:spcBef>
              <a:spcAft>
                <a:spcPts val="300"/>
              </a:spcAft>
              <a:buClr>
                <a:schemeClr val="accent2"/>
              </a:buClr>
              <a:buFont typeface="Wingdings" charset="2"/>
              <a:buChar char="v"/>
            </a:pPr>
            <a:r>
              <a:rPr lang="es-ES_tradnl" sz="2400" dirty="0" smtClean="0"/>
              <a:t>2</a:t>
            </a:r>
            <a:r>
              <a:rPr lang="es-ES_tradnl" sz="2400" dirty="0"/>
              <a:t>. Desde el plan de gestión </a:t>
            </a:r>
            <a:r>
              <a:rPr lang="es-ES_tradnl" sz="2400" dirty="0" smtClean="0"/>
              <a:t>de calendario </a:t>
            </a:r>
            <a:r>
              <a:rPr lang="es-ES_tradnl" sz="2400" dirty="0"/>
              <a:t>y el plan de riesgos, obtenga información sobre qué procesos y controles pueden influir en la gestión de costos, como las estimaciones de costos</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45</a:t>
            </a:fld>
            <a:endParaRPr lang="en-US" sz="1600"/>
          </a:p>
        </p:txBody>
      </p:sp>
    </p:spTree>
    <p:extLst>
      <p:ext uri="{BB962C8B-B14F-4D97-AF65-F5344CB8AC3E}">
        <p14:creationId xmlns:p14="http://schemas.microsoft.com/office/powerpoint/2010/main" val="588563094"/>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Cost Management Plan</a:t>
            </a:r>
          </a:p>
        </p:txBody>
      </p:sp>
      <p:sp>
        <p:nvSpPr>
          <p:cNvPr id="3" name="Marcador de contenido 2"/>
          <p:cNvSpPr>
            <a:spLocks noGrp="1"/>
          </p:cNvSpPr>
          <p:nvPr>
            <p:ph idx="1"/>
          </p:nvPr>
        </p:nvSpPr>
        <p:spPr>
          <a:xfrm>
            <a:off x="566928" y="2048255"/>
            <a:ext cx="11301984" cy="4411529"/>
          </a:xfrm>
        </p:spPr>
        <p:txBody>
          <a:bodyPr>
            <a:noAutofit/>
          </a:bodyPr>
          <a:lstStyle/>
          <a:p>
            <a:pPr>
              <a:spcBef>
                <a:spcPts val="500"/>
              </a:spcBef>
              <a:spcAft>
                <a:spcPts val="300"/>
              </a:spcAft>
              <a:buClr>
                <a:schemeClr val="accent2"/>
              </a:buClr>
              <a:buFont typeface="Wingdings" charset="2"/>
              <a:buChar char="v"/>
            </a:pPr>
            <a:r>
              <a:rPr lang="es-ES_tradnl" sz="2300" dirty="0"/>
              <a:t>3. De los factores ambientales de la empresa, obtenga información sobre los factores que pueden influir en el desarrollo del plan de gestión de costos, como la estructura organizativa y la cultura; las condiciones del mercado en términos de disponibilidad de productos a nivel mundial y en diferentes regiones; diferencias de productividad de las diferentes regiones, que afectarán el costo del trabajo del proyecto; cualquier dato publicado relevante relacionado con el costo; los tipos de cambio; y el sistema de información de gestión de proyectos para obtener información sobre diferentes formas de administrar los costos</a:t>
            </a:r>
            <a:r>
              <a:rPr lang="es-ES_tradnl" sz="2300" dirty="0" smtClean="0"/>
              <a:t>.</a:t>
            </a:r>
          </a:p>
          <a:p>
            <a:pPr>
              <a:spcBef>
                <a:spcPts val="500"/>
              </a:spcBef>
              <a:spcAft>
                <a:spcPts val="300"/>
              </a:spcAft>
              <a:buClr>
                <a:schemeClr val="accent2"/>
              </a:buClr>
              <a:buFont typeface="Wingdings" charset="2"/>
              <a:buChar char="v"/>
            </a:pPr>
            <a:r>
              <a:rPr lang="es-ES_tradnl" sz="2300" dirty="0" smtClean="0"/>
              <a:t>4</a:t>
            </a:r>
            <a:r>
              <a:rPr lang="es-ES_tradnl" sz="2300" dirty="0"/>
              <a:t>. De los activos del </a:t>
            </a:r>
            <a:r>
              <a:rPr lang="es-ES_tradnl" sz="2300" dirty="0" smtClean="0"/>
              <a:t>proyecto, </a:t>
            </a:r>
            <a:r>
              <a:rPr lang="es-ES_tradnl" sz="2300" dirty="0"/>
              <a:t>obtenga información sobre los factores que pueden influir en el desarrollo del plan de gestión de costos, como las políticas y los procedimientos de la organización con respecto a las estimaciones de costos y la </a:t>
            </a:r>
            <a:r>
              <a:rPr lang="es-ES_tradnl" sz="2300" dirty="0" err="1"/>
              <a:t>presupuestación</a:t>
            </a:r>
            <a:r>
              <a:rPr lang="es-ES_tradnl" sz="2300" dirty="0"/>
              <a:t> y el control financiero, por ejemplo; código de cuenta, informes de tiempo, disposiciones contractuales estándar, etc., e información histórica de las lecciones aprendidas de proyectos anteriores</a:t>
            </a:r>
            <a:r>
              <a:rPr lang="es-ES_tradnl" sz="23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46</a:t>
            </a:fld>
            <a:endParaRPr lang="en-US" sz="1600"/>
          </a:p>
        </p:txBody>
      </p:sp>
    </p:spTree>
    <p:extLst>
      <p:ext uri="{BB962C8B-B14F-4D97-AF65-F5344CB8AC3E}">
        <p14:creationId xmlns:p14="http://schemas.microsoft.com/office/powerpoint/2010/main" val="607436017"/>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Cost Management Plan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5. Use técnicas de análisis de datos como el análisis alternativo para elegir una opción de las muchas disponibles; p.ej.; para elegir qué opción de financiamiento sería mejor </a:t>
            </a:r>
            <a:r>
              <a:rPr lang="es-ES_tradnl" sz="2300" dirty="0" smtClean="0"/>
              <a:t>(o ser</a:t>
            </a:r>
            <a:r>
              <a:rPr lang="es-ES" sz="2300" dirty="0" err="1" smtClean="0"/>
              <a:t>ía</a:t>
            </a:r>
            <a:r>
              <a:rPr lang="es-ES" sz="2300" dirty="0" smtClean="0"/>
              <a:t> lo</a:t>
            </a:r>
            <a:r>
              <a:rPr lang="es-ES_tradnl" sz="2300" dirty="0" smtClean="0"/>
              <a:t> mejor): </a:t>
            </a:r>
            <a:r>
              <a:rPr lang="es-ES_tradnl" sz="2300" dirty="0"/>
              <a:t>préstamo, autofinanciamiento o financiamiento con capital; o si hacer, comprar o alquilar un artículo relacionado con el proyecto</a:t>
            </a:r>
            <a:r>
              <a:rPr lang="es-ES_tradnl" sz="2300" dirty="0" smtClean="0"/>
              <a:t>.</a:t>
            </a:r>
          </a:p>
          <a:p>
            <a:pPr>
              <a:spcBef>
                <a:spcPts val="500"/>
              </a:spcBef>
              <a:spcAft>
                <a:spcPts val="300"/>
              </a:spcAft>
              <a:buClr>
                <a:schemeClr val="accent2"/>
              </a:buClr>
              <a:buFont typeface="Wingdings" charset="2"/>
              <a:buChar char="v"/>
            </a:pPr>
            <a:r>
              <a:rPr lang="es-ES_tradnl" sz="2300" dirty="0" smtClean="0"/>
              <a:t>6</a:t>
            </a:r>
            <a:r>
              <a:rPr lang="es-ES_tradnl" sz="2300" dirty="0"/>
              <a:t>. Use el juicio de expertos cuando sea necesario en temas relacionados con la administración de costos, como la estimación de costos, el control de costos y la </a:t>
            </a:r>
            <a:r>
              <a:rPr lang="es-ES_tradnl" sz="2300" dirty="0" err="1"/>
              <a:t>presupuestación</a:t>
            </a:r>
            <a:r>
              <a:rPr lang="es-ES_tradnl" sz="2300" dirty="0" smtClean="0"/>
              <a:t>.</a:t>
            </a:r>
          </a:p>
          <a:p>
            <a:pPr>
              <a:spcBef>
                <a:spcPts val="500"/>
              </a:spcBef>
              <a:spcAft>
                <a:spcPts val="300"/>
              </a:spcAft>
              <a:buClr>
                <a:schemeClr val="accent2"/>
              </a:buClr>
              <a:buFont typeface="Wingdings" charset="2"/>
              <a:buChar char="v"/>
            </a:pPr>
            <a:r>
              <a:rPr lang="es-ES_tradnl" sz="2300" dirty="0" smtClean="0"/>
              <a:t>7</a:t>
            </a:r>
            <a:r>
              <a:rPr lang="es-ES_tradnl" sz="2300" dirty="0"/>
              <a:t>. Coloque toda la información recopilada de los pasos 1 a 6 en el documento del plan de gestión de costos. Para facilitar esto, puede mantener reuniones con las partes interesadas relevantes, como el patrocinador, los miembros del equipo necesarios y cualquier persona que tenga responsabilidades relacionadas con los costos del </a:t>
            </a:r>
            <a:r>
              <a:rPr lang="es-ES_tradnl" sz="2300" dirty="0" smtClean="0"/>
              <a:t>proyecto.</a:t>
            </a:r>
          </a:p>
          <a:p>
            <a:pPr>
              <a:spcBef>
                <a:spcPts val="500"/>
              </a:spcBef>
              <a:spcAft>
                <a:spcPts val="300"/>
              </a:spcAft>
              <a:buClr>
                <a:schemeClr val="accent2"/>
              </a:buClr>
              <a:buFont typeface="Wingdings" charset="2"/>
              <a:buChar char="v"/>
            </a:pPr>
            <a:endParaRPr lang="es-ES_tradnl" sz="23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47</a:t>
            </a:fld>
            <a:endParaRPr lang="en-US" sz="1600"/>
          </a:p>
        </p:txBody>
      </p:sp>
    </p:spTree>
    <p:extLst>
      <p:ext uri="{BB962C8B-B14F-4D97-AF65-F5344CB8AC3E}">
        <p14:creationId xmlns:p14="http://schemas.microsoft.com/office/powerpoint/2010/main" val="1495345213"/>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Cost Management Plan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¿Cuáles son algunos elementos específicos en el plan de gestión de costos</a:t>
            </a:r>
            <a:r>
              <a:rPr lang="es-ES_tradnl" sz="2400" dirty="0" smtClean="0"/>
              <a:t>?</a:t>
            </a:r>
          </a:p>
          <a:p>
            <a:pPr>
              <a:spcBef>
                <a:spcPts val="500"/>
              </a:spcBef>
              <a:spcAft>
                <a:spcPts val="300"/>
              </a:spcAft>
              <a:buClr>
                <a:schemeClr val="accent2"/>
              </a:buClr>
              <a:buFont typeface="Wingdings" charset="2"/>
              <a:buChar char="v"/>
            </a:pPr>
            <a:endParaRPr lang="es-ES_tradnl" sz="2400" dirty="0" smtClean="0"/>
          </a:p>
          <a:p>
            <a:pPr>
              <a:spcBef>
                <a:spcPts val="500"/>
              </a:spcBef>
              <a:spcAft>
                <a:spcPts val="300"/>
              </a:spcAft>
              <a:buClr>
                <a:schemeClr val="accent2"/>
              </a:buClr>
              <a:buFont typeface="Wingdings" charset="2"/>
              <a:buChar char="v"/>
            </a:pPr>
            <a:r>
              <a:rPr lang="es-ES_tradnl" sz="2400" b="1" dirty="0" smtClean="0"/>
              <a:t>Plan </a:t>
            </a:r>
            <a:r>
              <a:rPr lang="es-ES_tradnl" sz="2400" b="1" dirty="0"/>
              <a:t>de </a:t>
            </a:r>
            <a:r>
              <a:rPr lang="es-ES_tradnl" sz="2400" b="1" dirty="0" err="1" smtClean="0"/>
              <a:t>gesti</a:t>
            </a:r>
            <a:r>
              <a:rPr lang="es-ES" sz="2400" b="1" dirty="0" err="1" smtClean="0"/>
              <a:t>ón</a:t>
            </a:r>
            <a:r>
              <a:rPr lang="es-ES" sz="2400" b="1" dirty="0" smtClean="0"/>
              <a:t> </a:t>
            </a:r>
            <a:r>
              <a:rPr lang="es-ES_tradnl" sz="2400" b="1" dirty="0" smtClean="0"/>
              <a:t>de costos. </a:t>
            </a:r>
          </a:p>
          <a:p>
            <a:pPr>
              <a:spcBef>
                <a:spcPts val="500"/>
              </a:spcBef>
              <a:spcAft>
                <a:spcPts val="300"/>
              </a:spcAft>
              <a:buClr>
                <a:schemeClr val="accent2"/>
              </a:buClr>
              <a:buFont typeface="Wingdings" charset="2"/>
              <a:buChar char="v"/>
            </a:pPr>
            <a:r>
              <a:rPr lang="es-ES_tradnl" sz="2400" dirty="0" smtClean="0"/>
              <a:t>El </a:t>
            </a:r>
            <a:r>
              <a:rPr lang="es-ES_tradnl" sz="2400" dirty="0"/>
              <a:t>plan de administración de costos presenta una guía sobre cómo administrar los costos, incluidos </a:t>
            </a:r>
            <a:r>
              <a:rPr lang="es-ES_tradnl" sz="2400" dirty="0" smtClean="0"/>
              <a:t>la </a:t>
            </a:r>
            <a:r>
              <a:rPr lang="es-ES_tradnl" sz="2400" dirty="0" err="1" smtClean="0"/>
              <a:t>estimaci</a:t>
            </a:r>
            <a:r>
              <a:rPr lang="es-ES" sz="2400" dirty="0" err="1" smtClean="0"/>
              <a:t>ón</a:t>
            </a:r>
            <a:r>
              <a:rPr lang="es-ES" sz="2400" dirty="0" smtClean="0"/>
              <a:t> de </a:t>
            </a:r>
            <a:r>
              <a:rPr lang="es-ES_tradnl" sz="2400" dirty="0" smtClean="0"/>
              <a:t>los costos, </a:t>
            </a:r>
            <a:r>
              <a:rPr lang="es-ES_tradnl" sz="2400" dirty="0"/>
              <a:t>presupuesto y control. Los siguientes son ejemplos de los elementos que normalmente se pueden encontrar en este plan</a:t>
            </a:r>
            <a:r>
              <a:rPr lang="es-ES_tradnl" sz="2400" dirty="0" smtClean="0"/>
              <a:t>.</a:t>
            </a:r>
          </a:p>
          <a:p>
            <a:pPr>
              <a:spcBef>
                <a:spcPts val="500"/>
              </a:spcBef>
              <a:spcAft>
                <a:spcPts val="300"/>
              </a:spcAft>
              <a:buClr>
                <a:schemeClr val="accent2"/>
              </a:buClr>
              <a:buFont typeface="Wingdings" charset="2"/>
              <a:buChar char="v"/>
            </a:pPr>
            <a:endParaRPr lang="es-ES_tradnl" sz="2400" dirty="0" smtClean="0"/>
          </a:p>
          <a:p>
            <a:pPr>
              <a:spcBef>
                <a:spcPts val="500"/>
              </a:spcBef>
              <a:spcAft>
                <a:spcPts val="300"/>
              </a:spcAft>
              <a:buClr>
                <a:schemeClr val="accent2"/>
              </a:buClr>
              <a:buFont typeface="Wingdings" charset="2"/>
              <a:buChar char="v"/>
            </a:pPr>
            <a:r>
              <a:rPr lang="es-ES_tradnl" sz="2400" i="1" dirty="0" smtClean="0"/>
              <a:t>Elección </a:t>
            </a:r>
            <a:r>
              <a:rPr lang="es-ES_tradnl" sz="2400" i="1" dirty="0"/>
              <a:t>de procesos. </a:t>
            </a:r>
            <a:r>
              <a:rPr lang="es-ES_tradnl" sz="2400" dirty="0"/>
              <a:t>Si, para este proyecto, la estimación de costos y la </a:t>
            </a:r>
            <a:r>
              <a:rPr lang="es-ES_tradnl" sz="2400" dirty="0" err="1"/>
              <a:t>presupuestación</a:t>
            </a:r>
            <a:r>
              <a:rPr lang="es-ES_tradnl" sz="2400" dirty="0"/>
              <a:t> se realizarán como un proceso o dos procesos separados</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48</a:t>
            </a:fld>
            <a:endParaRPr lang="en-US" sz="1600"/>
          </a:p>
        </p:txBody>
      </p:sp>
    </p:spTree>
    <p:extLst>
      <p:ext uri="{BB962C8B-B14F-4D97-AF65-F5344CB8AC3E}">
        <p14:creationId xmlns:p14="http://schemas.microsoft.com/office/powerpoint/2010/main" val="2069143131"/>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Cost Management Plan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i="1" dirty="0" smtClean="0"/>
              <a:t>Mediciones </a:t>
            </a:r>
            <a:r>
              <a:rPr lang="es-ES_tradnl" sz="2300" i="1" dirty="0"/>
              <a:t>de costos</a:t>
            </a:r>
            <a:r>
              <a:rPr lang="es-ES_tradnl" sz="2300" dirty="0"/>
              <a:t>: Unidades, Precisión. El plan tiene respuestas para preguntas sencillas sobre medidas de costo y otras cantidades relevantes; por ejemplo</a:t>
            </a:r>
            <a:r>
              <a:rPr lang="es-ES_tradnl" sz="2300" dirty="0" smtClean="0"/>
              <a:t>:</a:t>
            </a:r>
          </a:p>
          <a:p>
            <a:pPr lvl="1">
              <a:spcBef>
                <a:spcPts val="500"/>
              </a:spcBef>
              <a:spcAft>
                <a:spcPts val="300"/>
              </a:spcAft>
              <a:buClr>
                <a:schemeClr val="accent2"/>
              </a:buClr>
              <a:buFont typeface="Wingdings" charset="2"/>
              <a:buChar char="v"/>
            </a:pPr>
            <a:r>
              <a:rPr lang="es-ES_tradnl" sz="2300" dirty="0" smtClean="0"/>
              <a:t>1</a:t>
            </a:r>
            <a:r>
              <a:rPr lang="es-ES_tradnl" sz="2300" dirty="0"/>
              <a:t>. ¿Qué son los sistemas unitarios de medida? Por ejemplo, el dólar estadounidense, la libra, el euro o las rupias indias por dinero; millas o kilómetros por distancia; y libras o kilogramos por masa, comúnmente llamados peso</a:t>
            </a:r>
            <a:r>
              <a:rPr lang="es-ES_tradnl" sz="2300" dirty="0" smtClean="0"/>
              <a:t>.</a:t>
            </a:r>
          </a:p>
          <a:p>
            <a:pPr lvl="1">
              <a:spcBef>
                <a:spcPts val="500"/>
              </a:spcBef>
              <a:spcAft>
                <a:spcPts val="300"/>
              </a:spcAft>
              <a:buClr>
                <a:schemeClr val="accent2"/>
              </a:buClr>
              <a:buFont typeface="Wingdings" charset="2"/>
              <a:buChar char="v"/>
            </a:pPr>
            <a:r>
              <a:rPr lang="es-ES_tradnl" sz="2300" dirty="0"/>
              <a:t>2. ¿Cuál es el nivel de precisión? Esto se refiere al error de redondeo; p.ej.; redondear al número entero más cercano corresponde a un error de ± 0.5. Por ejemplo, $ 19.40 se redondearía a $ 19.00, y $ 19.60 a $ 20.00</a:t>
            </a:r>
            <a:r>
              <a:rPr lang="es-ES_tradnl" sz="2300" dirty="0" smtClean="0"/>
              <a:t>.</a:t>
            </a:r>
          </a:p>
          <a:p>
            <a:pPr lvl="1">
              <a:spcBef>
                <a:spcPts val="500"/>
              </a:spcBef>
              <a:spcAft>
                <a:spcPts val="300"/>
              </a:spcAft>
              <a:buClr>
                <a:schemeClr val="accent2"/>
              </a:buClr>
              <a:buFont typeface="Wingdings" charset="2"/>
              <a:buChar char="v"/>
            </a:pPr>
            <a:r>
              <a:rPr lang="es-ES_tradnl" sz="2300" dirty="0"/>
              <a:t>3. ¿Cuál es el nivel de </a:t>
            </a:r>
            <a:r>
              <a:rPr lang="es-ES_tradnl" sz="2300" dirty="0" smtClean="0"/>
              <a:t>error? </a:t>
            </a:r>
            <a:r>
              <a:rPr lang="es-ES_tradnl" sz="2300" dirty="0"/>
              <a:t>Esto se refiere a errores de aproximación; p.ej.; Si se estima que el costo es de $ 100 con una precisión de ± 20%, significa que el costo podría ser de $ 80 a $ 120.</a:t>
            </a:r>
          </a:p>
          <a:p>
            <a:pPr lvl="1">
              <a:spcBef>
                <a:spcPts val="500"/>
              </a:spcBef>
              <a:spcAft>
                <a:spcPts val="300"/>
              </a:spcAft>
              <a:buClr>
                <a:schemeClr val="accent2"/>
              </a:buClr>
              <a:buFont typeface="Wingdings" charset="2"/>
              <a:buChar char="v"/>
            </a:pPr>
            <a:endParaRPr lang="es-ES_tradnl" sz="2300" dirty="0"/>
          </a:p>
          <a:p>
            <a:pPr lvl="1">
              <a:spcBef>
                <a:spcPts val="500"/>
              </a:spcBef>
              <a:spcAft>
                <a:spcPts val="300"/>
              </a:spcAft>
              <a:buClr>
                <a:schemeClr val="accent2"/>
              </a:buClr>
              <a:buFont typeface="Wingdings" charset="2"/>
              <a:buChar char="v"/>
            </a:pPr>
            <a:endParaRPr lang="es-ES_tradnl" sz="23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49</a:t>
            </a:fld>
            <a:endParaRPr lang="en-US" sz="1600"/>
          </a:p>
        </p:txBody>
      </p:sp>
    </p:spTree>
    <p:extLst>
      <p:ext uri="{BB962C8B-B14F-4D97-AF65-F5344CB8AC3E}">
        <p14:creationId xmlns:p14="http://schemas.microsoft.com/office/powerpoint/2010/main" val="124787275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rgbClr val="000000"/>
                </a:solidFill>
                <a:latin typeface="Calibri" charset="0"/>
              </a:rPr>
              <a:t>Project </a:t>
            </a:r>
            <a:r>
              <a:rPr lang="es-ES_tradnl" sz="4400" dirty="0" err="1">
                <a:solidFill>
                  <a:srgbClr val="000000"/>
                </a:solidFill>
                <a:latin typeface="Calibri" charset="0"/>
              </a:rPr>
              <a:t>Resource</a:t>
            </a:r>
            <a:r>
              <a:rPr lang="es-ES_tradnl" sz="4400" dirty="0">
                <a:solidFill>
                  <a:srgbClr val="000000"/>
                </a:solidFill>
                <a:latin typeface="Calibri" charset="0"/>
              </a:rPr>
              <a:t> Management </a:t>
            </a:r>
          </a:p>
        </p:txBody>
      </p:sp>
    </p:spTree>
    <p:extLst>
      <p:ext uri="{BB962C8B-B14F-4D97-AF65-F5344CB8AC3E}">
        <p14:creationId xmlns:p14="http://schemas.microsoft.com/office/powerpoint/2010/main" val="835533177"/>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Cost Management Plan</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i="1" dirty="0" smtClean="0"/>
              <a:t>Uso </a:t>
            </a:r>
            <a:r>
              <a:rPr lang="es-ES_tradnl" sz="2400" i="1" dirty="0"/>
              <a:t>de WBS.</a:t>
            </a:r>
            <a:r>
              <a:rPr lang="es-ES_tradnl" sz="2400" dirty="0"/>
              <a:t> L</a:t>
            </a:r>
            <a:r>
              <a:rPr lang="es-ES_tradnl" sz="2400" dirty="0" smtClean="0"/>
              <a:t>a </a:t>
            </a:r>
            <a:r>
              <a:rPr lang="es-ES_tradnl" sz="2400" dirty="0"/>
              <a:t>estructura de desglose del trabajo (WBS), </a:t>
            </a:r>
            <a:r>
              <a:rPr lang="es-ES_tradnl" sz="2400" dirty="0" smtClean="0"/>
              <a:t>contiene </a:t>
            </a:r>
            <a:r>
              <a:rPr lang="es-ES_tradnl" sz="2400" dirty="0"/>
              <a:t>el componente para la contabilidad de costos del proyecto </a:t>
            </a:r>
            <a:r>
              <a:rPr lang="es-ES_tradnl" sz="2400" dirty="0" smtClean="0"/>
              <a:t>llamada </a:t>
            </a:r>
            <a:r>
              <a:rPr lang="es-ES_tradnl" sz="2400" i="1" dirty="0" smtClean="0"/>
              <a:t>control de cuenta</a:t>
            </a:r>
            <a:r>
              <a:rPr lang="es-ES_tradnl" sz="2400" dirty="0" smtClean="0"/>
              <a:t>. </a:t>
            </a:r>
            <a:r>
              <a:rPr lang="es-ES_tradnl" sz="2400" dirty="0"/>
              <a:t>El plan de </a:t>
            </a:r>
            <a:r>
              <a:rPr lang="es-ES_tradnl" sz="2400" dirty="0" err="1" smtClean="0"/>
              <a:t>gesti</a:t>
            </a:r>
            <a:r>
              <a:rPr lang="es-ES" sz="2400" dirty="0" err="1" smtClean="0"/>
              <a:t>ón</a:t>
            </a:r>
            <a:r>
              <a:rPr lang="es-ES" sz="2400" dirty="0" smtClean="0"/>
              <a:t> </a:t>
            </a:r>
            <a:r>
              <a:rPr lang="es-ES_tradnl" sz="2400" dirty="0" smtClean="0"/>
              <a:t>de </a:t>
            </a:r>
            <a:r>
              <a:rPr lang="es-ES_tradnl" sz="2400" dirty="0"/>
              <a:t>costos puede sugerir el uso de esa cuenta WBS de manera consistente para la estimación de costos, la elaboración de presupuestos y el control de costos. Los puntos </a:t>
            </a:r>
            <a:r>
              <a:rPr lang="es-ES_tradnl" sz="2400" dirty="0" smtClean="0"/>
              <a:t>de </a:t>
            </a:r>
            <a:r>
              <a:rPr lang="es-ES_tradnl" sz="2400" dirty="0"/>
              <a:t>control de la cuenta se pueden definir dentro de la WBS</a:t>
            </a:r>
            <a:r>
              <a:rPr lang="es-ES_tradnl" sz="2400" dirty="0" smtClean="0"/>
              <a:t>.</a:t>
            </a:r>
          </a:p>
          <a:p>
            <a:pPr>
              <a:spcBef>
                <a:spcPts val="500"/>
              </a:spcBef>
              <a:spcAft>
                <a:spcPts val="300"/>
              </a:spcAft>
              <a:buClr>
                <a:schemeClr val="accent2"/>
              </a:buClr>
              <a:buFont typeface="Wingdings" charset="2"/>
              <a:buChar char="v"/>
            </a:pPr>
            <a:r>
              <a:rPr lang="es-ES_tradnl" sz="2400" i="1" dirty="0"/>
              <a:t>Cómo medir el rendimiento.</a:t>
            </a:r>
            <a:r>
              <a:rPr lang="es-ES_tradnl" sz="2400" dirty="0"/>
              <a:t> El plan de </a:t>
            </a:r>
            <a:r>
              <a:rPr lang="es-ES_tradnl" sz="2400" dirty="0" err="1" smtClean="0"/>
              <a:t>gesti</a:t>
            </a:r>
            <a:r>
              <a:rPr lang="es-ES" sz="2400" dirty="0" err="1" smtClean="0"/>
              <a:t>ón</a:t>
            </a:r>
            <a:r>
              <a:rPr lang="es-ES" sz="2400" dirty="0" smtClean="0"/>
              <a:t> </a:t>
            </a:r>
            <a:r>
              <a:rPr lang="es-ES_tradnl" sz="2400" dirty="0" smtClean="0"/>
              <a:t>de </a:t>
            </a:r>
            <a:r>
              <a:rPr lang="es-ES_tradnl" sz="2400" dirty="0"/>
              <a:t>costos puede definir reglas para la medición del rendimiento de los costos, por ejemplo, cómo configurar los puntos de la </a:t>
            </a:r>
            <a:r>
              <a:rPr lang="es-ES_tradnl" sz="2400" dirty="0" smtClean="0"/>
              <a:t>control de </a:t>
            </a:r>
            <a:r>
              <a:rPr lang="es-ES_tradnl" sz="2400" dirty="0"/>
              <a:t>cuenta </a:t>
            </a:r>
            <a:r>
              <a:rPr lang="es-ES_tradnl" sz="2400" dirty="0" smtClean="0"/>
              <a:t>dentro </a:t>
            </a:r>
            <a:r>
              <a:rPr lang="es-ES_tradnl" sz="2400" dirty="0"/>
              <a:t>de WBS, e incluir detalles de cómo implementar la técnica de administración del valor ganado (EVM), cómo emplear la estimación al finalizar (EAC) , qué métodos de seguimiento de costos utilizar, y así sucesivamente.</a:t>
            </a:r>
          </a:p>
          <a:p>
            <a:pPr>
              <a:spcBef>
                <a:spcPts val="500"/>
              </a:spcBef>
              <a:spcAft>
                <a:spcPts val="300"/>
              </a:spcAft>
              <a:buClr>
                <a:schemeClr val="accent2"/>
              </a:buClr>
              <a:buFont typeface="Wingdings" charset="2"/>
              <a:buChar char="v"/>
            </a:pP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50</a:t>
            </a:fld>
            <a:endParaRPr lang="en-US" sz="1600"/>
          </a:p>
        </p:txBody>
      </p:sp>
    </p:spTree>
    <p:extLst>
      <p:ext uri="{BB962C8B-B14F-4D97-AF65-F5344CB8AC3E}">
        <p14:creationId xmlns:p14="http://schemas.microsoft.com/office/powerpoint/2010/main" val="198515151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Developing Cost Management Plan</a:t>
            </a:r>
          </a:p>
        </p:txBody>
      </p:sp>
      <p:sp>
        <p:nvSpPr>
          <p:cNvPr id="3" name="Marcador de contenido 2"/>
          <p:cNvSpPr>
            <a:spLocks noGrp="1"/>
          </p:cNvSpPr>
          <p:nvPr>
            <p:ph idx="1"/>
          </p:nvPr>
        </p:nvSpPr>
        <p:spPr>
          <a:xfrm>
            <a:off x="1097280" y="2121407"/>
            <a:ext cx="10262382" cy="4338377"/>
          </a:xfrm>
        </p:spPr>
        <p:txBody>
          <a:bodyPr>
            <a:noAutofit/>
          </a:bodyPr>
          <a:lstStyle/>
          <a:p>
            <a:pPr>
              <a:spcBef>
                <a:spcPts val="500"/>
              </a:spcBef>
              <a:spcAft>
                <a:spcPts val="300"/>
              </a:spcAft>
              <a:buClr>
                <a:schemeClr val="accent2"/>
              </a:buClr>
              <a:buFont typeface="Wingdings" charset="2"/>
              <a:buChar char="v"/>
            </a:pPr>
            <a:r>
              <a:rPr lang="es-ES_tradnl" sz="2400" i="1" dirty="0" smtClean="0"/>
              <a:t>Otros </a:t>
            </a:r>
            <a:r>
              <a:rPr lang="es-ES_tradnl" sz="2400" i="1" dirty="0"/>
              <a:t>elementos.</a:t>
            </a:r>
            <a:r>
              <a:rPr lang="es-ES_tradnl" sz="2400" dirty="0"/>
              <a:t> El plan de </a:t>
            </a:r>
            <a:r>
              <a:rPr lang="es-ES_tradnl" sz="2400" dirty="0" err="1" smtClean="0"/>
              <a:t>gesti</a:t>
            </a:r>
            <a:r>
              <a:rPr lang="es-ES" sz="2400" dirty="0" err="1" smtClean="0"/>
              <a:t>ón</a:t>
            </a:r>
            <a:r>
              <a:rPr lang="es-ES" sz="2400" dirty="0" smtClean="0"/>
              <a:t> </a:t>
            </a:r>
            <a:r>
              <a:rPr lang="es-ES_tradnl" sz="2400" dirty="0" smtClean="0"/>
              <a:t>de </a:t>
            </a:r>
            <a:r>
              <a:rPr lang="es-ES_tradnl" sz="2400" dirty="0"/>
              <a:t>costos puede especificar y describir </a:t>
            </a:r>
            <a:endParaRPr lang="es-ES_tradnl" sz="2400" dirty="0" smtClean="0"/>
          </a:p>
          <a:p>
            <a:pPr marL="292608" lvl="1" indent="0">
              <a:spcBef>
                <a:spcPts val="500"/>
              </a:spcBef>
              <a:spcAft>
                <a:spcPts val="300"/>
              </a:spcAft>
              <a:buClr>
                <a:schemeClr val="accent2"/>
              </a:buClr>
              <a:buNone/>
            </a:pPr>
            <a:r>
              <a:rPr lang="es-ES_tradnl" sz="2400" dirty="0" smtClean="0"/>
              <a:t>1</a:t>
            </a:r>
            <a:r>
              <a:rPr lang="es-ES_tradnl" sz="2400" dirty="0"/>
              <a:t>) el formato y la frecuencia de los diferentes informes de costos; </a:t>
            </a:r>
            <a:endParaRPr lang="es-ES_tradnl" sz="2400" dirty="0" smtClean="0"/>
          </a:p>
          <a:p>
            <a:pPr marL="292608" lvl="1" indent="0">
              <a:spcBef>
                <a:spcPts val="500"/>
              </a:spcBef>
              <a:spcAft>
                <a:spcPts val="300"/>
              </a:spcAft>
              <a:buClr>
                <a:schemeClr val="accent2"/>
              </a:buClr>
              <a:buNone/>
            </a:pPr>
            <a:r>
              <a:rPr lang="es-ES_tradnl" sz="2400" dirty="0" smtClean="0"/>
              <a:t>2</a:t>
            </a:r>
            <a:r>
              <a:rPr lang="es-ES_tradnl" sz="2400" dirty="0"/>
              <a:t>) la desviación máxima del rendimiento del costo de la </a:t>
            </a:r>
            <a:r>
              <a:rPr lang="es-ES_tradnl" sz="2400" dirty="0" smtClean="0"/>
              <a:t>línea </a:t>
            </a:r>
            <a:r>
              <a:rPr lang="es-ES_tradnl" sz="2400" dirty="0"/>
              <a:t>base permitida antes de que suene una alarma roja para desencadenar una acción; </a:t>
            </a:r>
            <a:endParaRPr lang="es-ES_tradnl" sz="2400" dirty="0" smtClean="0"/>
          </a:p>
          <a:p>
            <a:pPr marL="292608" lvl="1" indent="0">
              <a:spcBef>
                <a:spcPts val="500"/>
              </a:spcBef>
              <a:spcAft>
                <a:spcPts val="300"/>
              </a:spcAft>
              <a:buClr>
                <a:schemeClr val="accent2"/>
              </a:buClr>
              <a:buNone/>
            </a:pPr>
            <a:r>
              <a:rPr lang="es-ES_tradnl" sz="2400" dirty="0" smtClean="0"/>
              <a:t>3</a:t>
            </a:r>
            <a:r>
              <a:rPr lang="es-ES_tradnl" sz="2400" dirty="0"/>
              <a:t>) opciones de financiación recomendadas; </a:t>
            </a:r>
            <a:endParaRPr lang="es-ES_tradnl" sz="2400" dirty="0" smtClean="0"/>
          </a:p>
          <a:p>
            <a:pPr marL="292608" lvl="1" indent="0">
              <a:spcBef>
                <a:spcPts val="500"/>
              </a:spcBef>
              <a:spcAft>
                <a:spcPts val="300"/>
              </a:spcAft>
              <a:buClr>
                <a:schemeClr val="accent2"/>
              </a:buClr>
              <a:buNone/>
            </a:pPr>
            <a:r>
              <a:rPr lang="es-ES_tradnl" sz="2400" dirty="0" smtClean="0"/>
              <a:t>4</a:t>
            </a:r>
            <a:r>
              <a:rPr lang="es-ES_tradnl" sz="2400" dirty="0"/>
              <a:t>) procedimientos para documentar el costo y la contabilidad de las fluctuaciones monetarias; y más. </a:t>
            </a:r>
            <a:endParaRPr lang="es-ES_tradnl" sz="2400" dirty="0" smtClean="0"/>
          </a:p>
          <a:p>
            <a:pPr>
              <a:spcBef>
                <a:spcPts val="500"/>
              </a:spcBef>
              <a:spcAft>
                <a:spcPts val="300"/>
              </a:spcAft>
              <a:buClr>
                <a:schemeClr val="accent2"/>
              </a:buClr>
              <a:buFont typeface="Wingdings" charset="2"/>
              <a:buChar char="v"/>
            </a:pPr>
            <a:r>
              <a:rPr lang="es-ES_tradnl" sz="2400" dirty="0" smtClean="0"/>
              <a:t>Con </a:t>
            </a:r>
            <a:r>
              <a:rPr lang="es-ES_tradnl" sz="2400" dirty="0"/>
              <a:t>el plan de administración de costos del proyecto en la mano, usted está listo para comenzar a trabajar en la estimación de los costos del proyecto.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51</a:t>
            </a:fld>
            <a:endParaRPr lang="en-US" sz="1600"/>
          </a:p>
        </p:txBody>
      </p:sp>
    </p:spTree>
    <p:extLst>
      <p:ext uri="{BB962C8B-B14F-4D97-AF65-F5344CB8AC3E}">
        <p14:creationId xmlns:p14="http://schemas.microsoft.com/office/powerpoint/2010/main" val="3621269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Estimating Project Costs</a:t>
            </a:r>
          </a:p>
        </p:txBody>
      </p:sp>
      <p:sp>
        <p:nvSpPr>
          <p:cNvPr id="3" name="Marcador de contenido 2"/>
          <p:cNvSpPr>
            <a:spLocks noGrp="1"/>
          </p:cNvSpPr>
          <p:nvPr>
            <p:ph idx="1"/>
          </p:nvPr>
        </p:nvSpPr>
        <p:spPr>
          <a:xfrm>
            <a:off x="1097280" y="1844275"/>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Estimar los costos del proyecto significa desarrollar una estimación de los recursos monetarios necesarios para completar el trabajo del proyecto, es decir, las actividades. </a:t>
            </a:r>
            <a:endParaRPr lang="es-ES_tradnl" sz="2300" dirty="0" smtClean="0"/>
          </a:p>
          <a:p>
            <a:pPr>
              <a:spcBef>
                <a:spcPts val="500"/>
              </a:spcBef>
              <a:spcAft>
                <a:spcPts val="300"/>
              </a:spcAft>
              <a:buClr>
                <a:schemeClr val="accent2"/>
              </a:buClr>
              <a:buFont typeface="Wingdings" charset="2"/>
              <a:buChar char="v"/>
            </a:pPr>
            <a:r>
              <a:rPr lang="es-ES_tradnl" sz="2300" dirty="0" smtClean="0"/>
              <a:t>Eso </a:t>
            </a:r>
            <a:r>
              <a:rPr lang="es-ES_tradnl" sz="2300" dirty="0"/>
              <a:t>incluye ambos tipos de recursos: equipo y físico. Estas estimaciones se basan en la información disponible en un momento dado. Las estimaciones al principio son menos precisas; por ejemplo, su precisión puede ser tan buena como ± 50%. </a:t>
            </a:r>
            <a:endParaRPr lang="es-ES_tradnl" sz="2300" dirty="0" smtClean="0"/>
          </a:p>
          <a:p>
            <a:pPr>
              <a:spcBef>
                <a:spcPts val="500"/>
              </a:spcBef>
              <a:spcAft>
                <a:spcPts val="300"/>
              </a:spcAft>
              <a:buClr>
                <a:schemeClr val="accent2"/>
              </a:buClr>
              <a:buFont typeface="Wingdings" charset="2"/>
              <a:buChar char="v"/>
            </a:pPr>
            <a:r>
              <a:rPr lang="es-ES_tradnl" sz="2300" dirty="0" smtClean="0"/>
              <a:t>Por </a:t>
            </a:r>
            <a:r>
              <a:rPr lang="es-ES_tradnl" sz="2300" dirty="0"/>
              <a:t>ejemplo, si dice que el costo será de $ 100,000, podría ser entre $ 50,000 y $ 150,000. A medida que el proyecto avanza y se dispone de más información, se pueden mejorar las estimaciones de costos para obtener mejores estimaciones. </a:t>
            </a:r>
            <a:endParaRPr lang="es-ES_tradnl" sz="2300" dirty="0" smtClean="0"/>
          </a:p>
          <a:p>
            <a:pPr>
              <a:spcBef>
                <a:spcPts val="500"/>
              </a:spcBef>
              <a:spcAft>
                <a:spcPts val="300"/>
              </a:spcAft>
              <a:buClr>
                <a:schemeClr val="accent2"/>
              </a:buClr>
              <a:buFont typeface="Wingdings" charset="2"/>
              <a:buChar char="v"/>
            </a:pPr>
            <a:r>
              <a:rPr lang="es-ES_tradnl" sz="2300" dirty="0" smtClean="0"/>
              <a:t>El </a:t>
            </a:r>
            <a:r>
              <a:rPr lang="es-ES_tradnl" sz="2300" dirty="0"/>
              <a:t>proceso estándar utilizado para estimar los costos se denomina proceso de Estimación de costos y se presenta en la Tabla 7-3 en términos de información, herramientas y técnicas, y producción. A continuación se describe cómo realizar el proceso.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52</a:t>
            </a:fld>
            <a:endParaRPr lang="en-US" sz="1600"/>
          </a:p>
        </p:txBody>
      </p:sp>
    </p:spTree>
    <p:extLst>
      <p:ext uri="{BB962C8B-B14F-4D97-AF65-F5344CB8AC3E}">
        <p14:creationId xmlns:p14="http://schemas.microsoft.com/office/powerpoint/2010/main" val="1249916807"/>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53</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Estimating Project Costs</a:t>
            </a:r>
            <a:endParaRPr lang="en-US" sz="4300" dirty="0"/>
          </a:p>
        </p:txBody>
      </p:sp>
      <p:pic>
        <p:nvPicPr>
          <p:cNvPr id="4" name="Imagen 3"/>
          <p:cNvPicPr>
            <a:picLocks noChangeAspect="1"/>
          </p:cNvPicPr>
          <p:nvPr/>
        </p:nvPicPr>
        <p:blipFill rotWithShape="1">
          <a:blip r:embed="rId3"/>
          <a:srcRect b="3144"/>
          <a:stretch/>
        </p:blipFill>
        <p:spPr>
          <a:xfrm>
            <a:off x="2290454" y="1371600"/>
            <a:ext cx="8097130" cy="4882896"/>
          </a:xfrm>
          <a:prstGeom prst="rect">
            <a:avLst/>
          </a:prstGeom>
        </p:spPr>
      </p:pic>
    </p:spTree>
    <p:extLst>
      <p:ext uri="{BB962C8B-B14F-4D97-AF65-F5344CB8AC3E}">
        <p14:creationId xmlns:p14="http://schemas.microsoft.com/office/powerpoint/2010/main" val="301544900"/>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Determining Project Budget</a:t>
            </a:r>
          </a:p>
        </p:txBody>
      </p:sp>
      <p:sp>
        <p:nvSpPr>
          <p:cNvPr id="3" name="Marcador de contenido 2"/>
          <p:cNvSpPr>
            <a:spLocks noGrp="1"/>
          </p:cNvSpPr>
          <p:nvPr>
            <p:ph idx="1"/>
          </p:nvPr>
        </p:nvSpPr>
        <p:spPr>
          <a:xfrm>
            <a:off x="1097280" y="1844275"/>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La determinación del presupuesto del proyecto es el proceso de agregar las estimaciones de costos para todas las actividades del proyecto y asignarle un cronograma. </a:t>
            </a:r>
            <a:endParaRPr lang="es-ES_tradnl" sz="2300" dirty="0" smtClean="0"/>
          </a:p>
          <a:p>
            <a:pPr>
              <a:spcBef>
                <a:spcPts val="500"/>
              </a:spcBef>
              <a:spcAft>
                <a:spcPts val="300"/>
              </a:spcAft>
              <a:buClr>
                <a:schemeClr val="accent2"/>
              </a:buClr>
              <a:buFont typeface="Wingdings" charset="2"/>
              <a:buChar char="v"/>
            </a:pPr>
            <a:r>
              <a:rPr lang="es-ES_tradnl" sz="2300" dirty="0" smtClean="0"/>
              <a:t>La </a:t>
            </a:r>
            <a:r>
              <a:rPr lang="es-ES_tradnl" sz="2300" dirty="0"/>
              <a:t>Tabla 7-4 presenta el proceso de Determinar presupuesto en términos de sus aportes, herramientas, técnicas y resultados. </a:t>
            </a:r>
            <a:endParaRPr lang="es-ES_tradnl" sz="2300" dirty="0" smtClean="0"/>
          </a:p>
          <a:p>
            <a:pPr>
              <a:spcBef>
                <a:spcPts val="500"/>
              </a:spcBef>
              <a:spcAft>
                <a:spcPts val="300"/>
              </a:spcAft>
              <a:buClr>
                <a:schemeClr val="accent2"/>
              </a:buClr>
              <a:buFont typeface="Wingdings" charset="2"/>
              <a:buChar char="v"/>
            </a:pPr>
            <a:r>
              <a:rPr lang="es-ES_tradnl" sz="2300" dirty="0" smtClean="0"/>
              <a:t>La </a:t>
            </a:r>
            <a:r>
              <a:rPr lang="es-ES_tradnl" sz="2300" dirty="0"/>
              <a:t>mayoría de los elementos en la entrada de este proceso ya se han </a:t>
            </a:r>
            <a:r>
              <a:rPr lang="es-ES_tradnl" sz="2300" dirty="0" smtClean="0"/>
              <a:t>descrito. </a:t>
            </a:r>
            <a:r>
              <a:rPr lang="es-ES_tradnl" sz="2300" dirty="0"/>
              <a:t>Los activos del proceso organizativo pueden incluir políticas organizacionales y herramientas para determinar el presupuesto. </a:t>
            </a:r>
            <a:endParaRPr lang="es-ES_tradnl" sz="2300" dirty="0" smtClean="0"/>
          </a:p>
          <a:p>
            <a:pPr>
              <a:spcBef>
                <a:spcPts val="500"/>
              </a:spcBef>
              <a:spcAft>
                <a:spcPts val="300"/>
              </a:spcAft>
              <a:buClr>
                <a:schemeClr val="accent2"/>
              </a:buClr>
              <a:buFont typeface="Wingdings" charset="2"/>
              <a:buChar char="v"/>
            </a:pPr>
            <a:r>
              <a:rPr lang="es-ES_tradnl" sz="2300" dirty="0" smtClean="0"/>
              <a:t>En </a:t>
            </a:r>
            <a:r>
              <a:rPr lang="es-ES_tradnl" sz="2300" dirty="0"/>
              <a:t>el caso </a:t>
            </a:r>
            <a:r>
              <a:rPr lang="es-ES_tradnl" sz="2300" dirty="0" smtClean="0"/>
              <a:t>del documento comercial </a:t>
            </a:r>
            <a:r>
              <a:rPr lang="es-ES_tradnl" sz="2300" i="1" dirty="0" err="1" smtClean="0"/>
              <a:t>business</a:t>
            </a:r>
            <a:r>
              <a:rPr lang="es-ES_tradnl" sz="2300" i="1" dirty="0" smtClean="0"/>
              <a:t> case</a:t>
            </a:r>
            <a:r>
              <a:rPr lang="es-ES_tradnl" sz="2300" dirty="0" smtClean="0"/>
              <a:t>, </a:t>
            </a:r>
            <a:r>
              <a:rPr lang="es-ES_tradnl" sz="2300" dirty="0"/>
              <a:t>recopile información sobre los factores financieros que son críticos para el éxito del proyecto. Información sobre los beneficios objetivo, por ejemplo; el calendario para materializar los beneficios, la matriz de beneficios, los cálculos de valores, etc., se puede extraer del plan de gestión de </a:t>
            </a:r>
            <a:r>
              <a:rPr lang="es-ES_tradnl" sz="2300" dirty="0" smtClean="0"/>
              <a:t>beneficios (</a:t>
            </a:r>
            <a:r>
              <a:rPr lang="en-US" sz="2300" dirty="0"/>
              <a:t>benefit management plan</a:t>
            </a:r>
            <a:r>
              <a:rPr lang="es-ES_tradnl" sz="23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54</a:t>
            </a:fld>
            <a:endParaRPr lang="en-US" sz="1600"/>
          </a:p>
        </p:txBody>
      </p:sp>
    </p:spTree>
    <p:extLst>
      <p:ext uri="{BB962C8B-B14F-4D97-AF65-F5344CB8AC3E}">
        <p14:creationId xmlns:p14="http://schemas.microsoft.com/office/powerpoint/2010/main" val="1699135944"/>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55</a:t>
            </a:fld>
            <a:endParaRPr lang="en-US" sz="1600" dirty="0"/>
          </a:p>
        </p:txBody>
      </p:sp>
      <p:sp>
        <p:nvSpPr>
          <p:cNvPr id="6" name="Título 1"/>
          <p:cNvSpPr txBox="1">
            <a:spLocks/>
          </p:cNvSpPr>
          <p:nvPr/>
        </p:nvSpPr>
        <p:spPr>
          <a:xfrm>
            <a:off x="463163" y="590089"/>
            <a:ext cx="3765023" cy="979591"/>
          </a:xfrm>
          <a:prstGeom prst="rect">
            <a:avLst/>
          </a:prstGeom>
        </p:spPr>
        <p:txBody>
          <a:bodyPr>
            <a:normAutofit fontScale="925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Determining Project Budget</a:t>
            </a:r>
            <a:endParaRPr lang="en-US" sz="4300" dirty="0"/>
          </a:p>
        </p:txBody>
      </p:sp>
      <p:pic>
        <p:nvPicPr>
          <p:cNvPr id="3" name="Imagen 2"/>
          <p:cNvPicPr>
            <a:picLocks noChangeAspect="1"/>
          </p:cNvPicPr>
          <p:nvPr/>
        </p:nvPicPr>
        <p:blipFill>
          <a:blip r:embed="rId3"/>
          <a:stretch>
            <a:fillRect/>
          </a:stretch>
        </p:blipFill>
        <p:spPr>
          <a:xfrm>
            <a:off x="3920948" y="590089"/>
            <a:ext cx="8271052" cy="6203289"/>
          </a:xfrm>
          <a:prstGeom prst="rect">
            <a:avLst/>
          </a:prstGeom>
        </p:spPr>
      </p:pic>
    </p:spTree>
    <p:extLst>
      <p:ext uri="{BB962C8B-B14F-4D97-AF65-F5344CB8AC3E}">
        <p14:creationId xmlns:p14="http://schemas.microsoft.com/office/powerpoint/2010/main" val="194644733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Determining Project Budget</a:t>
            </a:r>
          </a:p>
        </p:txBody>
      </p:sp>
      <p:sp>
        <p:nvSpPr>
          <p:cNvPr id="3" name="Marcador de contenido 2"/>
          <p:cNvSpPr>
            <a:spLocks noGrp="1"/>
          </p:cNvSpPr>
          <p:nvPr>
            <p:ph idx="1"/>
          </p:nvPr>
        </p:nvSpPr>
        <p:spPr>
          <a:xfrm>
            <a:off x="1097280" y="2194559"/>
            <a:ext cx="10262382" cy="4265225"/>
          </a:xfrm>
        </p:spPr>
        <p:txBody>
          <a:bodyPr>
            <a:noAutofit/>
          </a:bodyPr>
          <a:lstStyle/>
          <a:p>
            <a:pPr>
              <a:spcBef>
                <a:spcPts val="500"/>
              </a:spcBef>
              <a:spcAft>
                <a:spcPts val="300"/>
              </a:spcAft>
              <a:buClr>
                <a:schemeClr val="accent2"/>
              </a:buClr>
              <a:buFont typeface="Wingdings" charset="2"/>
              <a:buChar char="v"/>
            </a:pPr>
            <a:r>
              <a:rPr lang="es-ES_tradnl" sz="2400" dirty="0"/>
              <a:t>La agregación de costos </a:t>
            </a:r>
            <a:r>
              <a:rPr lang="es-ES_tradnl" sz="2400" dirty="0" smtClean="0"/>
              <a:t>o </a:t>
            </a:r>
            <a:r>
              <a:rPr lang="es-ES_tradnl" sz="2400" i="1" dirty="0" err="1" smtClean="0"/>
              <a:t>cost</a:t>
            </a:r>
            <a:r>
              <a:rPr lang="es-ES_tradnl" sz="2400" i="1" dirty="0" smtClean="0"/>
              <a:t> </a:t>
            </a:r>
            <a:r>
              <a:rPr lang="es-ES_tradnl" sz="2400" i="1" dirty="0" err="1" smtClean="0"/>
              <a:t>aggregation</a:t>
            </a:r>
            <a:r>
              <a:rPr lang="es-ES_tradnl" sz="2400" i="1" dirty="0" smtClean="0"/>
              <a:t> </a:t>
            </a:r>
            <a:r>
              <a:rPr lang="es-ES_tradnl" sz="2400" dirty="0" smtClean="0"/>
              <a:t>es </a:t>
            </a:r>
            <a:r>
              <a:rPr lang="es-ES_tradnl" sz="2400" dirty="0"/>
              <a:t>la técnica utilizada para calcular el costo de un todo al resumir los costos de las partes de las cuales se realiza el conjunto, es decir, el trabajo del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Puede </a:t>
            </a:r>
            <a:r>
              <a:rPr lang="es-ES_tradnl" sz="2400" dirty="0"/>
              <a:t>utilizar la técnica de estimación </a:t>
            </a:r>
            <a:r>
              <a:rPr lang="es-ES_tradnl" sz="2400" i="1" dirty="0"/>
              <a:t>de abajo hacia arriba </a:t>
            </a:r>
            <a:r>
              <a:rPr lang="es-ES_tradnl" sz="2400" dirty="0"/>
              <a:t>en WBS para agregar los costos de todos los componentes y actividades para calcular el costo total del </a:t>
            </a:r>
            <a:r>
              <a:rPr lang="es-ES_tradnl" sz="2400" dirty="0" smtClean="0"/>
              <a:t>proyecto. </a:t>
            </a:r>
          </a:p>
          <a:p>
            <a:pPr>
              <a:spcBef>
                <a:spcPts val="500"/>
              </a:spcBef>
              <a:spcAft>
                <a:spcPts val="300"/>
              </a:spcAft>
              <a:buClr>
                <a:schemeClr val="accent2"/>
              </a:buClr>
              <a:buFont typeface="Wingdings" charset="2"/>
              <a:buChar char="v"/>
            </a:pPr>
            <a:r>
              <a:rPr lang="es-ES_tradnl" sz="2400" dirty="0" smtClean="0"/>
              <a:t>El </a:t>
            </a:r>
            <a:r>
              <a:rPr lang="es-ES_tradnl" sz="2400" dirty="0"/>
              <a:t>cronograma asignado a este costo será importante para conciliar los gastos con los límites de financiamiento a lo largo del cronograma. La conciliación puede requerir la reprogramación de algunas actividades, </a:t>
            </a:r>
            <a:r>
              <a:rPr lang="es-ES_tradnl" sz="2400" dirty="0" smtClean="0"/>
              <a:t>a esto de debe </a:t>
            </a:r>
            <a:r>
              <a:rPr lang="es-ES_tradnl" sz="2400" dirty="0"/>
              <a:t>la actualización de los documentos del cronograma del proyecto</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56</a:t>
            </a:fld>
            <a:endParaRPr lang="en-US" sz="1600"/>
          </a:p>
        </p:txBody>
      </p:sp>
    </p:spTree>
    <p:extLst>
      <p:ext uri="{BB962C8B-B14F-4D97-AF65-F5344CB8AC3E}">
        <p14:creationId xmlns:p14="http://schemas.microsoft.com/office/powerpoint/2010/main" val="1466171291"/>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Determining Project Budget</a:t>
            </a:r>
          </a:p>
        </p:txBody>
      </p:sp>
      <p:sp>
        <p:nvSpPr>
          <p:cNvPr id="3" name="Marcador de contenido 2"/>
          <p:cNvSpPr>
            <a:spLocks noGrp="1"/>
          </p:cNvSpPr>
          <p:nvPr>
            <p:ph idx="1"/>
          </p:nvPr>
        </p:nvSpPr>
        <p:spPr>
          <a:xfrm>
            <a:off x="1097280" y="1825987"/>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El </a:t>
            </a:r>
            <a:r>
              <a:rPr lang="es-ES_tradnl" sz="2300" i="1" dirty="0"/>
              <a:t>análisis de la reserva </a:t>
            </a:r>
            <a:r>
              <a:rPr lang="es-ES_tradnl" sz="2300" dirty="0"/>
              <a:t>a nivel del presupuesto incluye </a:t>
            </a:r>
            <a:r>
              <a:rPr lang="es-ES_tradnl" sz="2300" dirty="0" smtClean="0"/>
              <a:t>una </a:t>
            </a:r>
            <a:r>
              <a:rPr lang="es-ES_tradnl" sz="2300" u="sng" dirty="0" smtClean="0"/>
              <a:t>reserva de la </a:t>
            </a:r>
            <a:r>
              <a:rPr lang="es-ES_tradnl" sz="2300" u="sng" dirty="0" err="1" smtClean="0"/>
              <a:t>administraci</a:t>
            </a:r>
            <a:r>
              <a:rPr lang="es-ES" sz="2300" u="sng" dirty="0" err="1" smtClean="0"/>
              <a:t>ón</a:t>
            </a:r>
            <a:r>
              <a:rPr lang="es-ES" sz="2300" u="sng" dirty="0" smtClean="0"/>
              <a:t> </a:t>
            </a:r>
            <a:r>
              <a:rPr lang="es-ES_tradnl" sz="2300" dirty="0" smtClean="0"/>
              <a:t>además </a:t>
            </a:r>
            <a:r>
              <a:rPr lang="es-ES_tradnl" sz="2300" dirty="0"/>
              <a:t>de la </a:t>
            </a:r>
            <a:r>
              <a:rPr lang="es-ES_tradnl" sz="2300" u="sng" dirty="0"/>
              <a:t>reserva de contingencia</a:t>
            </a:r>
            <a:r>
              <a:rPr lang="es-ES_tradnl" sz="2300" dirty="0"/>
              <a:t>, y debe comprender la diferencia entre los dos. </a:t>
            </a:r>
            <a:endParaRPr lang="es-ES_tradnl" sz="2300" dirty="0" smtClean="0"/>
          </a:p>
          <a:p>
            <a:pPr>
              <a:spcBef>
                <a:spcPts val="500"/>
              </a:spcBef>
              <a:spcAft>
                <a:spcPts val="300"/>
              </a:spcAft>
              <a:buClr>
                <a:schemeClr val="accent2"/>
              </a:buClr>
              <a:buFont typeface="Wingdings" charset="2"/>
              <a:buChar char="v"/>
            </a:pPr>
            <a:r>
              <a:rPr lang="es-ES_tradnl" sz="2300" dirty="0" smtClean="0"/>
              <a:t>Las </a:t>
            </a:r>
            <a:r>
              <a:rPr lang="es-ES_tradnl" sz="2300" dirty="0"/>
              <a:t>reservas de contingencia son fondos que se pueden usar para tratar los eventos no planificados que pueden transpirar, por ejemplo; en caso de que ocurran uno o más riesgos identificados, mientras que las reservas de la administración son fondos que se pueden usar en el caso de cambios no planificados que están dentro del alcance del proyecto pero que se omitieron durante la planificación</a:t>
            </a:r>
            <a:r>
              <a:rPr lang="es-ES_tradnl" sz="2300" dirty="0" smtClean="0"/>
              <a:t>.</a:t>
            </a:r>
          </a:p>
          <a:p>
            <a:pPr>
              <a:spcBef>
                <a:spcPts val="500"/>
              </a:spcBef>
              <a:spcAft>
                <a:spcPts val="300"/>
              </a:spcAft>
              <a:buClr>
                <a:schemeClr val="accent2"/>
              </a:buClr>
              <a:buFont typeface="Wingdings" charset="2"/>
              <a:buChar char="v"/>
            </a:pPr>
            <a:r>
              <a:rPr lang="es-ES_tradnl" sz="2300" dirty="0" smtClean="0"/>
              <a:t>Tanto </a:t>
            </a:r>
            <a:r>
              <a:rPr lang="es-ES_tradnl" sz="2300" dirty="0"/>
              <a:t>las reservas de contingencia como las reservas de gestión forman parte del presupuesto del proyecto y de los requisitos presupuestarios. </a:t>
            </a:r>
            <a:endParaRPr lang="es-ES_tradnl" sz="2300" dirty="0" smtClean="0"/>
          </a:p>
          <a:p>
            <a:pPr>
              <a:spcBef>
                <a:spcPts val="500"/>
              </a:spcBef>
              <a:spcAft>
                <a:spcPts val="300"/>
              </a:spcAft>
              <a:buClr>
                <a:schemeClr val="accent2"/>
              </a:buClr>
              <a:buFont typeface="Wingdings" charset="2"/>
              <a:buChar char="v"/>
            </a:pPr>
            <a:r>
              <a:rPr lang="es-ES_tradnl" sz="2300" dirty="0" smtClean="0"/>
              <a:t>El </a:t>
            </a:r>
            <a:r>
              <a:rPr lang="es-ES_tradnl" sz="2300" dirty="0"/>
              <a:t>presupuesto aprobado menos la reserva de gestión es igual a lo que se llama la </a:t>
            </a:r>
            <a:r>
              <a:rPr lang="es-ES_tradnl" sz="2300" dirty="0" smtClean="0"/>
              <a:t>línea base </a:t>
            </a:r>
            <a:r>
              <a:rPr lang="es-ES_tradnl" sz="2300" dirty="0"/>
              <a:t>del costo. Puede agregar el monto de la reserva de administración a la línea base de costos después de que se haya utilizado.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57</a:t>
            </a:fld>
            <a:endParaRPr lang="en-US" sz="1600"/>
          </a:p>
        </p:txBody>
      </p:sp>
    </p:spTree>
    <p:extLst>
      <p:ext uri="{BB962C8B-B14F-4D97-AF65-F5344CB8AC3E}">
        <p14:creationId xmlns:p14="http://schemas.microsoft.com/office/powerpoint/2010/main" val="1095249621"/>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Determining Project Budget</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El desempeño de los costos del proyecto se monitorea, mide y controla con respecto a esta línea </a:t>
            </a:r>
            <a:r>
              <a:rPr lang="es-ES_tradnl" sz="2400" dirty="0" smtClean="0"/>
              <a:t>base.</a:t>
            </a:r>
          </a:p>
          <a:p>
            <a:pPr>
              <a:spcBef>
                <a:spcPts val="500"/>
              </a:spcBef>
              <a:spcAft>
                <a:spcPts val="300"/>
              </a:spcAft>
              <a:buClr>
                <a:schemeClr val="accent2"/>
              </a:buClr>
              <a:buFont typeface="Wingdings" charset="2"/>
              <a:buChar char="v"/>
            </a:pPr>
            <a:r>
              <a:rPr lang="es-ES_tradnl" sz="2400" dirty="0" smtClean="0"/>
              <a:t>El </a:t>
            </a:r>
            <a:r>
              <a:rPr lang="es-ES_tradnl" sz="2400" i="1" dirty="0"/>
              <a:t>financiamiento</a:t>
            </a:r>
            <a:r>
              <a:rPr lang="es-ES_tradnl" sz="2400" dirty="0"/>
              <a:t> como una herramienta en el presupuesto se refiere a situaciones en las que el financiamiento se adquiere en etapas a lo largo de la línea de tiempo y tiene que cumplir ciertas condiciones, por ejemplo; mostrar cierto progreso del proyecto, para asegurar fondos en cada etapa. </a:t>
            </a:r>
            <a:endParaRPr lang="es-ES_tradnl" sz="2400" dirty="0" smtClean="0"/>
          </a:p>
          <a:p>
            <a:pPr>
              <a:spcBef>
                <a:spcPts val="500"/>
              </a:spcBef>
              <a:spcAft>
                <a:spcPts val="300"/>
              </a:spcAft>
              <a:buClr>
                <a:schemeClr val="accent2"/>
              </a:buClr>
              <a:buFont typeface="Wingdings" charset="2"/>
              <a:buChar char="v"/>
            </a:pPr>
            <a:r>
              <a:rPr lang="es-ES_tradnl" sz="2400" dirty="0" smtClean="0"/>
              <a:t>En </a:t>
            </a:r>
            <a:r>
              <a:rPr lang="es-ES_tradnl" sz="2400" dirty="0"/>
              <a:t>el proceso de determinar el presupuesto, es posible que deba actualizar el cronograma del </a:t>
            </a:r>
            <a:r>
              <a:rPr lang="es-ES_tradnl" sz="2400" dirty="0" smtClean="0"/>
              <a:t>proyecto, </a:t>
            </a:r>
            <a:r>
              <a:rPr lang="es-ES_tradnl" sz="2400" dirty="0"/>
              <a:t>así como las estimaciones de costos y el registro de riesgos, para responder a los cambios, que pueden haber sido aplicados a áreas relacionadas</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58</a:t>
            </a:fld>
            <a:endParaRPr lang="en-US" sz="1600"/>
          </a:p>
        </p:txBody>
      </p:sp>
    </p:spTree>
    <p:extLst>
      <p:ext uri="{BB962C8B-B14F-4D97-AF65-F5344CB8AC3E}">
        <p14:creationId xmlns:p14="http://schemas.microsoft.com/office/powerpoint/2010/main" val="50425505"/>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Determining Project Budget</a:t>
            </a:r>
          </a:p>
        </p:txBody>
      </p:sp>
      <p:sp>
        <p:nvSpPr>
          <p:cNvPr id="3" name="Marcador de contenido 2"/>
          <p:cNvSpPr>
            <a:spLocks noGrp="1"/>
          </p:cNvSpPr>
          <p:nvPr>
            <p:ph idx="1"/>
          </p:nvPr>
        </p:nvSpPr>
        <p:spPr>
          <a:xfrm>
            <a:off x="1097280" y="2816351"/>
            <a:ext cx="10262382" cy="3643433"/>
          </a:xfrm>
        </p:spPr>
        <p:txBody>
          <a:bodyPr>
            <a:noAutofit/>
          </a:bodyPr>
          <a:lstStyle/>
          <a:p>
            <a:pPr>
              <a:spcBef>
                <a:spcPts val="500"/>
              </a:spcBef>
              <a:spcAft>
                <a:spcPts val="300"/>
              </a:spcAft>
              <a:buClr>
                <a:schemeClr val="accent2"/>
              </a:buClr>
              <a:buFont typeface="Wingdings" charset="2"/>
              <a:buChar char="v"/>
            </a:pPr>
            <a:r>
              <a:rPr lang="es-ES_tradnl" sz="2500" dirty="0" smtClean="0"/>
              <a:t>Tanto </a:t>
            </a:r>
            <a:r>
              <a:rPr lang="es-ES_tradnl" sz="2500" dirty="0"/>
              <a:t>las reservas de contingencia como las reservas de gestión forman parte del presupuesto del proyecto y de los requisitos presupuestarios; el costo base es el presupuesto aprobado menos la reserva de gestión</a:t>
            </a:r>
            <a:r>
              <a:rPr lang="es-ES_tradnl" sz="2500"/>
              <a:t>. </a:t>
            </a:r>
            <a:endParaRPr lang="es-ES_tradnl" sz="2500" smtClean="0"/>
          </a:p>
          <a:p>
            <a:pPr>
              <a:spcBef>
                <a:spcPts val="500"/>
              </a:spcBef>
              <a:spcAft>
                <a:spcPts val="300"/>
              </a:spcAft>
              <a:buClr>
                <a:schemeClr val="accent2"/>
              </a:buClr>
              <a:buFont typeface="Wingdings" charset="2"/>
              <a:buChar char="v"/>
            </a:pPr>
            <a:r>
              <a:rPr lang="es-ES_tradnl" sz="2500" dirty="0" smtClean="0"/>
              <a:t>Una </a:t>
            </a:r>
            <a:r>
              <a:rPr lang="es-ES_tradnl" sz="2500" dirty="0"/>
              <a:t>vez que se determina el costo del proyecto y se aprueba el presupuesto, debe controlar los costos a medida que avanza el proyecto.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59</a:t>
            </a:fld>
            <a:endParaRPr lang="en-US" sz="1600"/>
          </a:p>
        </p:txBody>
      </p:sp>
    </p:spTree>
    <p:extLst>
      <p:ext uri="{BB962C8B-B14F-4D97-AF65-F5344CB8AC3E}">
        <p14:creationId xmlns:p14="http://schemas.microsoft.com/office/powerpoint/2010/main" val="28403275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300" dirty="0" smtClean="0"/>
              <a:t>Objetivos del tema</a:t>
            </a:r>
            <a:endParaRPr lang="en-US" sz="4300" dirty="0"/>
          </a:p>
        </p:txBody>
      </p:sp>
      <p:sp>
        <p:nvSpPr>
          <p:cNvPr id="7" name="Marcador de contenido 2"/>
          <p:cNvSpPr txBox="1">
            <a:spLocks/>
          </p:cNvSpPr>
          <p:nvPr/>
        </p:nvSpPr>
        <p:spPr>
          <a:xfrm>
            <a:off x="714897" y="1900989"/>
            <a:ext cx="11089178" cy="446655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600" dirty="0"/>
              <a:t>1. </a:t>
            </a:r>
            <a:r>
              <a:rPr lang="es-ES_tradnl" sz="2600" dirty="0" smtClean="0"/>
              <a:t>Definir </a:t>
            </a:r>
            <a:r>
              <a:rPr lang="es-ES_tradnl" sz="2600" dirty="0"/>
              <a:t>los seis procesos de gestión de proyectos en el área de conocimiento de gestión de recursos del </a:t>
            </a:r>
            <a:r>
              <a:rPr lang="es-ES_tradnl" sz="2600" dirty="0" smtClean="0"/>
              <a:t>proyecto o </a:t>
            </a:r>
            <a:r>
              <a:rPr lang="es-ES_tradnl" sz="2800" dirty="0">
                <a:solidFill>
                  <a:srgbClr val="000000"/>
                </a:solidFill>
                <a:latin typeface="Calibri" charset="0"/>
              </a:rPr>
              <a:t>Project </a:t>
            </a:r>
            <a:r>
              <a:rPr lang="es-ES_tradnl" sz="2800" dirty="0" err="1">
                <a:solidFill>
                  <a:srgbClr val="000000"/>
                </a:solidFill>
                <a:latin typeface="Calibri" charset="0"/>
              </a:rPr>
              <a:t>Resource</a:t>
            </a:r>
            <a:r>
              <a:rPr lang="es-ES_tradnl" sz="2800" dirty="0">
                <a:solidFill>
                  <a:srgbClr val="000000"/>
                </a:solidFill>
                <a:latin typeface="Calibri" charset="0"/>
              </a:rPr>
              <a:t> </a:t>
            </a:r>
            <a:r>
              <a:rPr lang="es-ES_tradnl" sz="2800" dirty="0" smtClean="0">
                <a:solidFill>
                  <a:srgbClr val="000000"/>
                </a:solidFill>
                <a:latin typeface="Calibri" charset="0"/>
              </a:rPr>
              <a:t>Management</a:t>
            </a:r>
            <a:endParaRPr lang="es-ES_tradnl" sz="2600" dirty="0" smtClean="0"/>
          </a:p>
          <a:p>
            <a:pPr>
              <a:buClr>
                <a:schemeClr val="accent2"/>
              </a:buClr>
              <a:buFont typeface="Wingdings" charset="2"/>
              <a:buChar char="v"/>
            </a:pPr>
            <a:r>
              <a:rPr lang="es-ES_tradnl" sz="2600" dirty="0" smtClean="0"/>
              <a:t>2</a:t>
            </a:r>
            <a:r>
              <a:rPr lang="es-ES_tradnl" sz="2600" dirty="0"/>
              <a:t>. </a:t>
            </a:r>
            <a:r>
              <a:rPr lang="es-ES_tradnl" sz="2600" dirty="0" smtClean="0"/>
              <a:t>Identificar </a:t>
            </a:r>
            <a:r>
              <a:rPr lang="es-ES_tradnl" sz="2600" dirty="0"/>
              <a:t>la entrada, las herramientas y técnicas, y los productos definidos en los seis procesos en la gestión de recursos del </a:t>
            </a:r>
            <a:r>
              <a:rPr lang="es-ES_tradnl" sz="2600" dirty="0" smtClean="0"/>
              <a:t>proyecto</a:t>
            </a:r>
          </a:p>
          <a:p>
            <a:pPr>
              <a:buClr>
                <a:schemeClr val="accent2"/>
              </a:buClr>
              <a:buFont typeface="Wingdings" charset="2"/>
              <a:buChar char="v"/>
            </a:pPr>
            <a:r>
              <a:rPr lang="es-ES_tradnl" sz="2600" dirty="0" smtClean="0"/>
              <a:t>3</a:t>
            </a:r>
            <a:r>
              <a:rPr lang="es-ES_tradnl" sz="2600" dirty="0"/>
              <a:t>. Identificar conceptos y tendencias clave en la gestión de recursos del </a:t>
            </a:r>
            <a:r>
              <a:rPr lang="es-ES_tradnl" sz="2600" dirty="0" smtClean="0"/>
              <a:t>proyecto</a:t>
            </a:r>
          </a:p>
          <a:p>
            <a:pPr>
              <a:buClr>
                <a:schemeClr val="accent2"/>
              </a:buClr>
              <a:buFont typeface="Wingdings" charset="2"/>
              <a:buChar char="v"/>
            </a:pPr>
            <a:r>
              <a:rPr lang="es-ES_tradnl" sz="2600" dirty="0" smtClean="0"/>
              <a:t>4</a:t>
            </a:r>
            <a:r>
              <a:rPr lang="es-ES_tradnl" sz="2600" dirty="0"/>
              <a:t>. Identificar técnicas para desarrollar un equipo, gestionar conflictos y resolver problemas relacionados con los </a:t>
            </a:r>
            <a:r>
              <a:rPr lang="es-ES_tradnl" sz="2600" dirty="0" smtClean="0"/>
              <a:t>recursos</a:t>
            </a:r>
          </a:p>
        </p:txBody>
      </p:sp>
    </p:spTree>
    <p:extLst>
      <p:ext uri="{BB962C8B-B14F-4D97-AF65-F5344CB8AC3E}">
        <p14:creationId xmlns:p14="http://schemas.microsoft.com/office/powerpoint/2010/main" val="10774390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Controlling Costs</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Controlar los costos significa monitorear y controlar el desempeño de los costos y las actualizaciones y cambios resultantes de los costos, el presupuesto y la línea </a:t>
            </a:r>
            <a:r>
              <a:rPr lang="es-ES_tradnl" sz="2400" dirty="0" smtClean="0"/>
              <a:t>base </a:t>
            </a:r>
            <a:r>
              <a:rPr lang="es-ES_tradnl" sz="2400" dirty="0"/>
              <a:t>del costo del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El </a:t>
            </a:r>
            <a:r>
              <a:rPr lang="es-ES_tradnl" sz="2400" dirty="0"/>
              <a:t>monitoreo y control de los costos tiene dos dimensiones: el gasto de los fondos del proyecto y el trabajo realizado como resultado de esos gastos. </a:t>
            </a:r>
            <a:endParaRPr lang="es-ES_tradnl" sz="2400" dirty="0" smtClean="0"/>
          </a:p>
          <a:p>
            <a:pPr>
              <a:spcBef>
                <a:spcPts val="500"/>
              </a:spcBef>
              <a:spcAft>
                <a:spcPts val="300"/>
              </a:spcAft>
              <a:buClr>
                <a:schemeClr val="accent2"/>
              </a:buClr>
              <a:buFont typeface="Wingdings" charset="2"/>
              <a:buChar char="v"/>
            </a:pPr>
            <a:r>
              <a:rPr lang="es-ES_tradnl" sz="2400" dirty="0" smtClean="0"/>
              <a:t>Un </a:t>
            </a:r>
            <a:r>
              <a:rPr lang="es-ES_tradnl" sz="2400" dirty="0"/>
              <a:t>aspecto importante del monitoreo y control de costos es determinar la relación entre los gastos y los logros. El rendimiento del costo se encuentra en esta relación. </a:t>
            </a:r>
            <a:endParaRPr lang="es-ES_tradnl" sz="2400" dirty="0" smtClean="0"/>
          </a:p>
          <a:p>
            <a:pPr>
              <a:spcBef>
                <a:spcPts val="500"/>
              </a:spcBef>
              <a:spcAft>
                <a:spcPts val="300"/>
              </a:spcAft>
              <a:buClr>
                <a:schemeClr val="accent2"/>
              </a:buClr>
              <a:buFont typeface="Wingdings" charset="2"/>
              <a:buChar char="v"/>
            </a:pPr>
            <a:r>
              <a:rPr lang="es-ES_tradnl" sz="2400" dirty="0" smtClean="0"/>
              <a:t>El </a:t>
            </a:r>
            <a:r>
              <a:rPr lang="es-ES_tradnl" sz="2400" dirty="0"/>
              <a:t>otro aspecto principal es controlar los cambios en la </a:t>
            </a:r>
            <a:r>
              <a:rPr lang="es-ES_tradnl" sz="2400" dirty="0" smtClean="0"/>
              <a:t>línea </a:t>
            </a:r>
            <a:r>
              <a:rPr lang="es-ES_tradnl" sz="2400" dirty="0"/>
              <a:t>base de rendimiento de costos aprobada</a:t>
            </a:r>
            <a:r>
              <a:rPr lang="es-ES_tradnl" sz="2400" dirty="0" smtClean="0"/>
              <a:t>.</a:t>
            </a:r>
          </a:p>
          <a:p>
            <a:pPr>
              <a:spcBef>
                <a:spcPts val="500"/>
              </a:spcBef>
              <a:spcAft>
                <a:spcPts val="300"/>
              </a:spcAft>
              <a:buClr>
                <a:schemeClr val="accent2"/>
              </a:buClr>
              <a:buFont typeface="Wingdings" charset="2"/>
              <a:buChar char="v"/>
            </a:pP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60</a:t>
            </a:fld>
            <a:endParaRPr lang="en-US" sz="1600"/>
          </a:p>
        </p:txBody>
      </p:sp>
    </p:spTree>
    <p:extLst>
      <p:ext uri="{BB962C8B-B14F-4D97-AF65-F5344CB8AC3E}">
        <p14:creationId xmlns:p14="http://schemas.microsoft.com/office/powerpoint/2010/main" val="1522169262"/>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Controlling Costs</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Para ser más específicos, el monitoreo y control de los costos del proyecto incluye lo siguiente</a:t>
            </a:r>
            <a:r>
              <a:rPr lang="es-ES_tradnl" sz="2300" dirty="0" smtClean="0"/>
              <a:t>:</a:t>
            </a:r>
          </a:p>
          <a:p>
            <a:pPr>
              <a:spcBef>
                <a:spcPts val="500"/>
              </a:spcBef>
              <a:spcAft>
                <a:spcPts val="300"/>
              </a:spcAft>
              <a:buClr>
                <a:schemeClr val="accent2"/>
              </a:buClr>
              <a:buFont typeface="Wingdings" charset="2"/>
              <a:buChar char="v"/>
            </a:pPr>
            <a:r>
              <a:rPr lang="es-ES_tradnl" sz="2300" dirty="0" smtClean="0"/>
              <a:t>• </a:t>
            </a:r>
            <a:r>
              <a:rPr lang="es-ES_tradnl" sz="2300" dirty="0"/>
              <a:t>Influenciar los factores que pueden crear cambios en la línea </a:t>
            </a:r>
            <a:r>
              <a:rPr lang="es-ES_tradnl" sz="2300" dirty="0" smtClean="0"/>
              <a:t>base </a:t>
            </a:r>
            <a:r>
              <a:rPr lang="es-ES_tradnl" sz="2300" dirty="0"/>
              <a:t>de costos aprobada</a:t>
            </a:r>
            <a:r>
              <a:rPr lang="es-ES_tradnl" sz="2300" dirty="0" smtClean="0"/>
              <a:t>.</a:t>
            </a:r>
          </a:p>
          <a:p>
            <a:pPr>
              <a:spcBef>
                <a:spcPts val="500"/>
              </a:spcBef>
              <a:spcAft>
                <a:spcPts val="300"/>
              </a:spcAft>
              <a:buClr>
                <a:schemeClr val="accent2"/>
              </a:buClr>
              <a:buFont typeface="Wingdings" charset="2"/>
              <a:buChar char="v"/>
            </a:pPr>
            <a:r>
              <a:rPr lang="es-ES_tradnl" sz="2300" dirty="0" smtClean="0"/>
              <a:t>• Monitorear </a:t>
            </a:r>
            <a:r>
              <a:rPr lang="es-ES_tradnl" sz="2300" dirty="0"/>
              <a:t>lo siguiente</a:t>
            </a:r>
            <a:r>
              <a:rPr lang="es-ES_tradnl" sz="2300" dirty="0" smtClean="0"/>
              <a:t>:</a:t>
            </a:r>
          </a:p>
          <a:p>
            <a:pPr marL="475488" lvl="2" indent="0">
              <a:spcBef>
                <a:spcPts val="500"/>
              </a:spcBef>
              <a:spcAft>
                <a:spcPts val="300"/>
              </a:spcAft>
              <a:buClr>
                <a:schemeClr val="accent2"/>
              </a:buClr>
              <a:buNone/>
            </a:pPr>
            <a:r>
              <a:rPr lang="es-ES_tradnl" sz="2300" dirty="0" smtClean="0"/>
              <a:t>• </a:t>
            </a:r>
            <a:r>
              <a:rPr lang="es-ES_tradnl" sz="2300" dirty="0"/>
              <a:t>Trabajo realizado contra los fondos gastados</a:t>
            </a:r>
            <a:r>
              <a:rPr lang="es-ES_tradnl" sz="2300" dirty="0" smtClean="0"/>
              <a:t>.</a:t>
            </a:r>
          </a:p>
          <a:p>
            <a:pPr marL="475488" lvl="2" indent="0">
              <a:spcBef>
                <a:spcPts val="500"/>
              </a:spcBef>
              <a:spcAft>
                <a:spcPts val="300"/>
              </a:spcAft>
              <a:buClr>
                <a:schemeClr val="accent2"/>
              </a:buClr>
              <a:buNone/>
            </a:pPr>
            <a:r>
              <a:rPr lang="es-ES_tradnl" sz="2300" dirty="0" smtClean="0"/>
              <a:t>• </a:t>
            </a:r>
            <a:r>
              <a:rPr lang="es-ES_tradnl" sz="2300" dirty="0"/>
              <a:t>Variación del rendimiento de los costos desde la línea </a:t>
            </a:r>
            <a:r>
              <a:rPr lang="es-ES_tradnl" sz="2300" dirty="0" smtClean="0"/>
              <a:t>base aprobada</a:t>
            </a:r>
          </a:p>
          <a:p>
            <a:pPr>
              <a:spcBef>
                <a:spcPts val="500"/>
              </a:spcBef>
              <a:spcAft>
                <a:spcPts val="300"/>
              </a:spcAft>
              <a:buClr>
                <a:schemeClr val="accent2"/>
              </a:buClr>
              <a:buFont typeface="Wingdings" charset="2"/>
              <a:buChar char="v"/>
            </a:pPr>
            <a:r>
              <a:rPr lang="es-ES_tradnl" sz="2300" dirty="0" smtClean="0"/>
              <a:t>• </a:t>
            </a:r>
            <a:r>
              <a:rPr lang="es-ES_tradnl" sz="2300" dirty="0"/>
              <a:t>Evite que los cambios no aprobados se introduzcan en la implementación, los gastos y los informes de costos</a:t>
            </a:r>
            <a:r>
              <a:rPr lang="es-ES_tradnl" sz="2300" dirty="0" smtClean="0"/>
              <a:t>.</a:t>
            </a:r>
          </a:p>
          <a:p>
            <a:pPr>
              <a:spcBef>
                <a:spcPts val="500"/>
              </a:spcBef>
              <a:spcAft>
                <a:spcPts val="300"/>
              </a:spcAft>
              <a:buClr>
                <a:schemeClr val="accent2"/>
              </a:buClr>
              <a:buFont typeface="Wingdings" charset="2"/>
              <a:buChar char="v"/>
            </a:pPr>
            <a:r>
              <a:rPr lang="es-ES_tradnl" sz="2300" dirty="0" smtClean="0"/>
              <a:t>• </a:t>
            </a:r>
            <a:r>
              <a:rPr lang="es-ES_tradnl" sz="2300" dirty="0"/>
              <a:t>Actuar para mantener los costos excesivos dentro de los límites aceptables planificados</a:t>
            </a:r>
            <a:r>
              <a:rPr lang="es-ES_tradnl" sz="23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61</a:t>
            </a:fld>
            <a:endParaRPr lang="en-US" sz="1600"/>
          </a:p>
        </p:txBody>
      </p:sp>
    </p:spTree>
    <p:extLst>
      <p:ext uri="{BB962C8B-B14F-4D97-AF65-F5344CB8AC3E}">
        <p14:creationId xmlns:p14="http://schemas.microsoft.com/office/powerpoint/2010/main" val="1592135385"/>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Controlling Costs</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 Asegúrese de lo siguiente</a:t>
            </a:r>
            <a:r>
              <a:rPr lang="es-ES_tradnl" sz="2300" dirty="0" smtClean="0"/>
              <a:t>:</a:t>
            </a:r>
          </a:p>
          <a:p>
            <a:pPr marL="475488" lvl="2" indent="0">
              <a:spcBef>
                <a:spcPts val="500"/>
              </a:spcBef>
              <a:spcAft>
                <a:spcPts val="300"/>
              </a:spcAft>
              <a:buClr>
                <a:schemeClr val="accent2"/>
              </a:buClr>
              <a:buNone/>
            </a:pPr>
            <a:r>
              <a:rPr lang="es-ES_tradnl" sz="2300" dirty="0" smtClean="0"/>
              <a:t>• </a:t>
            </a:r>
            <a:r>
              <a:rPr lang="es-ES_tradnl" sz="2300" dirty="0"/>
              <a:t>Las solicitudes de cambio se tratan de manera oportuna y se gestionan a medida que ocurren</a:t>
            </a:r>
            <a:r>
              <a:rPr lang="es-ES_tradnl" sz="2300" dirty="0" smtClean="0"/>
              <a:t>.</a:t>
            </a:r>
          </a:p>
          <a:p>
            <a:pPr marL="475488" lvl="2" indent="0">
              <a:spcBef>
                <a:spcPts val="500"/>
              </a:spcBef>
              <a:spcAft>
                <a:spcPts val="300"/>
              </a:spcAft>
              <a:buClr>
                <a:schemeClr val="accent2"/>
              </a:buClr>
              <a:buNone/>
            </a:pPr>
            <a:r>
              <a:rPr lang="es-ES_tradnl" sz="2300" dirty="0" smtClean="0"/>
              <a:t>• </a:t>
            </a:r>
            <a:r>
              <a:rPr lang="es-ES_tradnl" sz="2300" dirty="0"/>
              <a:t>Los gastos no exceden el presupuesto aprobado; </a:t>
            </a:r>
            <a:r>
              <a:rPr lang="es-ES_tradnl" sz="2300" dirty="0" smtClean="0"/>
              <a:t>es </a:t>
            </a:r>
            <a:r>
              <a:rPr lang="es-ES_tradnl" sz="2300" dirty="0"/>
              <a:t>decir, por periodo y por importe total. Cualquier cambio en él debe ser aprobado antes de la implementación</a:t>
            </a:r>
            <a:r>
              <a:rPr lang="es-ES_tradnl" sz="2300" dirty="0" smtClean="0"/>
              <a:t>.</a:t>
            </a:r>
          </a:p>
          <a:p>
            <a:pPr marL="475488" lvl="2" indent="0">
              <a:spcBef>
                <a:spcPts val="500"/>
              </a:spcBef>
              <a:spcAft>
                <a:spcPts val="300"/>
              </a:spcAft>
              <a:buClr>
                <a:schemeClr val="accent2"/>
              </a:buClr>
              <a:buNone/>
            </a:pPr>
            <a:r>
              <a:rPr lang="es-ES_tradnl" sz="2300" dirty="0" smtClean="0"/>
              <a:t>• </a:t>
            </a:r>
            <a:r>
              <a:rPr lang="es-ES_tradnl" sz="2300" dirty="0"/>
              <a:t>Comunicarse con las partes interesadas apropiadas sobre el costo asociado con los cambios aprobados</a:t>
            </a:r>
            <a:r>
              <a:rPr lang="es-ES_tradnl" sz="2300" dirty="0" smtClean="0"/>
              <a:t>.</a:t>
            </a:r>
          </a:p>
          <a:p>
            <a:pPr>
              <a:spcBef>
                <a:spcPts val="500"/>
              </a:spcBef>
              <a:spcAft>
                <a:spcPts val="300"/>
              </a:spcAft>
              <a:buClr>
                <a:schemeClr val="accent2"/>
              </a:buClr>
              <a:buFont typeface="Wingdings" charset="2"/>
              <a:buChar char="v"/>
            </a:pPr>
            <a:endParaRPr lang="es-ES_tradnl" sz="2300" dirty="0"/>
          </a:p>
          <a:p>
            <a:pPr>
              <a:spcBef>
                <a:spcPts val="500"/>
              </a:spcBef>
              <a:spcAft>
                <a:spcPts val="300"/>
              </a:spcAft>
              <a:buClr>
                <a:schemeClr val="accent2"/>
              </a:buClr>
              <a:buFont typeface="Wingdings" charset="2"/>
              <a:buChar char="v"/>
            </a:pPr>
            <a:r>
              <a:rPr lang="es-ES_tradnl" sz="2300" dirty="0"/>
              <a:t>El costo se monitorea y controla mediante el proceso de Control de costos, que se presenta en la Tabla 7-5 en términos de información, herramientas y técnicas, y salida.</a:t>
            </a:r>
          </a:p>
          <a:p>
            <a:pPr>
              <a:spcBef>
                <a:spcPts val="500"/>
              </a:spcBef>
              <a:spcAft>
                <a:spcPts val="300"/>
              </a:spcAft>
              <a:buClr>
                <a:schemeClr val="accent2"/>
              </a:buClr>
              <a:buFont typeface="Wingdings" charset="2"/>
              <a:buChar char="v"/>
            </a:pPr>
            <a:endParaRPr lang="es-ES_tradnl" sz="23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62</a:t>
            </a:fld>
            <a:endParaRPr lang="en-US" sz="1600"/>
          </a:p>
        </p:txBody>
      </p:sp>
    </p:spTree>
    <p:extLst>
      <p:ext uri="{BB962C8B-B14F-4D97-AF65-F5344CB8AC3E}">
        <p14:creationId xmlns:p14="http://schemas.microsoft.com/office/powerpoint/2010/main" val="187034385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63</a:t>
            </a:fld>
            <a:endParaRPr lang="en-US" sz="1600" dirty="0"/>
          </a:p>
        </p:txBody>
      </p:sp>
      <p:sp>
        <p:nvSpPr>
          <p:cNvPr id="6" name="Título 1"/>
          <p:cNvSpPr txBox="1">
            <a:spLocks/>
          </p:cNvSpPr>
          <p:nvPr/>
        </p:nvSpPr>
        <p:spPr>
          <a:xfrm>
            <a:off x="463163" y="590089"/>
            <a:ext cx="2956693" cy="215311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Controlling Costs</a:t>
            </a:r>
            <a:endParaRPr lang="en-US" sz="4300" dirty="0"/>
          </a:p>
        </p:txBody>
      </p:sp>
      <p:pic>
        <p:nvPicPr>
          <p:cNvPr id="4" name="Imagen 3"/>
          <p:cNvPicPr>
            <a:picLocks noChangeAspect="1"/>
          </p:cNvPicPr>
          <p:nvPr/>
        </p:nvPicPr>
        <p:blipFill>
          <a:blip r:embed="rId3"/>
          <a:stretch>
            <a:fillRect/>
          </a:stretch>
        </p:blipFill>
        <p:spPr>
          <a:xfrm>
            <a:off x="3419857" y="485772"/>
            <a:ext cx="8460232" cy="5604132"/>
          </a:xfrm>
          <a:prstGeom prst="rect">
            <a:avLst/>
          </a:prstGeom>
        </p:spPr>
      </p:pic>
    </p:spTree>
    <p:extLst>
      <p:ext uri="{BB962C8B-B14F-4D97-AF65-F5344CB8AC3E}">
        <p14:creationId xmlns:p14="http://schemas.microsoft.com/office/powerpoint/2010/main" val="1566954672"/>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Scope, Schedule, and Cost: The Triple</a:t>
            </a:r>
            <a:br>
              <a:rPr lang="en-US" dirty="0"/>
            </a:br>
            <a:r>
              <a:rPr lang="en-US" dirty="0"/>
              <a:t>Constraint</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smtClean="0"/>
              <a:t>Completar </a:t>
            </a:r>
            <a:r>
              <a:rPr lang="es-ES_tradnl" sz="2400" dirty="0"/>
              <a:t>un proyecto con éxito incluye entregar el alcance planificado de acuerdo con el cronograma planificado y dentro del presupuesto planificado. </a:t>
            </a:r>
            <a:endParaRPr lang="es-ES_tradnl" sz="2400" dirty="0" smtClean="0"/>
          </a:p>
          <a:p>
            <a:pPr>
              <a:spcBef>
                <a:spcPts val="500"/>
              </a:spcBef>
              <a:spcAft>
                <a:spcPts val="300"/>
              </a:spcAft>
              <a:buClr>
                <a:schemeClr val="accent2"/>
              </a:buClr>
              <a:buFont typeface="Wingdings" charset="2"/>
              <a:buChar char="v"/>
            </a:pPr>
            <a:r>
              <a:rPr lang="es-ES_tradnl" sz="2400" dirty="0" smtClean="0"/>
              <a:t>Los </a:t>
            </a:r>
            <a:r>
              <a:rPr lang="es-ES_tradnl" sz="2400" dirty="0"/>
              <a:t>parámetros fundamentales para el presupuesto y el cronograma son el costo y el tiempo, respectivamente: presupuesto es el costo con un cronograma, y ​​el cronograma se determina a partir de las estimaciones de tiempo para completar las actividades del cronograma que definen el alcance. </a:t>
            </a:r>
            <a:endParaRPr lang="es-ES_tradnl" sz="2400" dirty="0" smtClean="0"/>
          </a:p>
          <a:p>
            <a:pPr>
              <a:spcBef>
                <a:spcPts val="500"/>
              </a:spcBef>
              <a:spcAft>
                <a:spcPts val="300"/>
              </a:spcAft>
              <a:buClr>
                <a:schemeClr val="accent2"/>
              </a:buClr>
              <a:buFont typeface="Wingdings" charset="2"/>
              <a:buChar char="v"/>
            </a:pPr>
            <a:r>
              <a:rPr lang="es-ES_tradnl" sz="2400" dirty="0" smtClean="0"/>
              <a:t>Por </a:t>
            </a:r>
            <a:r>
              <a:rPr lang="es-ES_tradnl" sz="2400" dirty="0"/>
              <a:t>lo tanto, el alcance, el cronograma y el costo son el corazón de cualquier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Estos </a:t>
            </a:r>
            <a:r>
              <a:rPr lang="es-ES_tradnl" sz="2400" dirty="0"/>
              <a:t>tres parámetros del proyecto también comprenden una restricción triple que es un marco para evaluar las demandas en competencia. Una restricción triple se puede representar como un triángulo, y cada lado representa uno de estos tres parámetros.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64</a:t>
            </a:fld>
            <a:endParaRPr lang="en-US" sz="1600"/>
          </a:p>
        </p:txBody>
      </p:sp>
    </p:spTree>
    <p:extLst>
      <p:ext uri="{BB962C8B-B14F-4D97-AF65-F5344CB8AC3E}">
        <p14:creationId xmlns:p14="http://schemas.microsoft.com/office/powerpoint/2010/main" val="1578864703"/>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Scope, Schedule, and Cost: The Triple</a:t>
            </a:r>
            <a:br>
              <a:rPr lang="en-US" dirty="0"/>
            </a:br>
            <a:r>
              <a:rPr lang="en-US" dirty="0"/>
              <a:t>Constraint</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150" dirty="0"/>
              <a:t>La Figura 7-3 muestra la triple restricción para el alcance, el cronograma y el costo. Esto significa que si uno de estos parámetros cambia, al menos uno de los otros dos también debe cambiar</a:t>
            </a:r>
            <a:r>
              <a:rPr lang="es-ES_tradnl" sz="2150" dirty="0" smtClean="0"/>
              <a:t>.</a:t>
            </a:r>
          </a:p>
          <a:p>
            <a:pPr>
              <a:spcBef>
                <a:spcPts val="500"/>
              </a:spcBef>
              <a:spcAft>
                <a:spcPts val="300"/>
              </a:spcAft>
              <a:buClr>
                <a:schemeClr val="accent2"/>
              </a:buClr>
              <a:buFont typeface="Wingdings" charset="2"/>
              <a:buChar char="v"/>
            </a:pPr>
            <a:r>
              <a:rPr lang="es-ES_tradnl" sz="2150" dirty="0" smtClean="0"/>
              <a:t>En </a:t>
            </a:r>
            <a:r>
              <a:rPr lang="es-ES_tradnl" sz="2150" dirty="0"/>
              <a:t>la Figura 7-3, no puede cambiar la longitud de un lado del triángulo sin cambiar la longitud de al menos uno de los otros dos lados.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65</a:t>
            </a:fld>
            <a:endParaRPr lang="en-US" sz="1600"/>
          </a:p>
        </p:txBody>
      </p:sp>
      <p:pic>
        <p:nvPicPr>
          <p:cNvPr id="4" name="Imagen 3"/>
          <p:cNvPicPr>
            <a:picLocks noChangeAspect="1"/>
          </p:cNvPicPr>
          <p:nvPr/>
        </p:nvPicPr>
        <p:blipFill>
          <a:blip r:embed="rId2"/>
          <a:stretch>
            <a:fillRect/>
          </a:stretch>
        </p:blipFill>
        <p:spPr>
          <a:xfrm>
            <a:off x="2292604" y="3538785"/>
            <a:ext cx="6985000" cy="2921000"/>
          </a:xfrm>
          <a:prstGeom prst="rect">
            <a:avLst/>
          </a:prstGeom>
        </p:spPr>
      </p:pic>
    </p:spTree>
    <p:extLst>
      <p:ext uri="{BB962C8B-B14F-4D97-AF65-F5344CB8AC3E}">
        <p14:creationId xmlns:p14="http://schemas.microsoft.com/office/powerpoint/2010/main" val="39532123"/>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Scope, Schedule, and Cost: The Triple</a:t>
            </a:r>
            <a:br>
              <a:rPr lang="en-US" dirty="0"/>
            </a:br>
            <a:r>
              <a:rPr lang="en-US" dirty="0"/>
              <a:t>Constraint</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a:t>Por ejemplo, suponga que un gerente funcional lo está entrevistando para un puesto de gerente de proyecto. No se sorprenda si le hacen una pregunta basada en la siguiente situación</a:t>
            </a:r>
            <a:r>
              <a:rPr lang="es-ES_tradnl" sz="2300" dirty="0" smtClean="0"/>
              <a:t>:</a:t>
            </a:r>
          </a:p>
          <a:p>
            <a:pPr>
              <a:spcBef>
                <a:spcPts val="500"/>
              </a:spcBef>
              <a:spcAft>
                <a:spcPts val="300"/>
              </a:spcAft>
              <a:buClr>
                <a:schemeClr val="accent2"/>
              </a:buClr>
              <a:buFont typeface="Wingdings" charset="2"/>
              <a:buChar char="v"/>
            </a:pPr>
            <a:r>
              <a:rPr lang="es-ES_tradnl" sz="2300" dirty="0" smtClean="0"/>
              <a:t>1</a:t>
            </a:r>
            <a:r>
              <a:rPr lang="es-ES_tradnl" sz="2300" dirty="0"/>
              <a:t>. El proyecto está muy atrasado en el calendario</a:t>
            </a:r>
            <a:r>
              <a:rPr lang="es-ES_tradnl" sz="2300" dirty="0" smtClean="0"/>
              <a:t>.</a:t>
            </a:r>
          </a:p>
          <a:p>
            <a:pPr>
              <a:spcBef>
                <a:spcPts val="500"/>
              </a:spcBef>
              <a:spcAft>
                <a:spcPts val="300"/>
              </a:spcAft>
              <a:buClr>
                <a:schemeClr val="accent2"/>
              </a:buClr>
              <a:buFont typeface="Wingdings" charset="2"/>
              <a:buChar char="v"/>
            </a:pPr>
            <a:r>
              <a:rPr lang="es-ES_tradnl" sz="2300" dirty="0" smtClean="0"/>
              <a:t>2</a:t>
            </a:r>
            <a:r>
              <a:rPr lang="es-ES_tradnl" sz="2300" dirty="0"/>
              <a:t>. No se dispone de recursos adicionales, como dinero o miembros del equipo del proyecto para realizar actividades</a:t>
            </a:r>
            <a:r>
              <a:rPr lang="es-ES_tradnl" sz="2300" dirty="0" smtClean="0"/>
              <a:t>.</a:t>
            </a:r>
          </a:p>
          <a:p>
            <a:pPr>
              <a:spcBef>
                <a:spcPts val="500"/>
              </a:spcBef>
              <a:spcAft>
                <a:spcPts val="300"/>
              </a:spcAft>
              <a:buClr>
                <a:schemeClr val="accent2"/>
              </a:buClr>
              <a:buFont typeface="Wingdings" charset="2"/>
              <a:buChar char="v"/>
            </a:pPr>
            <a:r>
              <a:rPr lang="es-ES_tradnl" sz="2300" dirty="0" smtClean="0"/>
              <a:t>3</a:t>
            </a:r>
            <a:r>
              <a:rPr lang="es-ES_tradnl" sz="2300" dirty="0"/>
              <a:t>. </a:t>
            </a:r>
            <a:r>
              <a:rPr lang="es-ES_tradnl" sz="2300" dirty="0" smtClean="0"/>
              <a:t>Tiene </a:t>
            </a:r>
            <a:r>
              <a:rPr lang="es-ES_tradnl" sz="2300" dirty="0"/>
              <a:t>que implementar todas las características planificadas</a:t>
            </a:r>
            <a:r>
              <a:rPr lang="es-ES_tradnl" sz="2300" dirty="0" smtClean="0"/>
              <a:t>.</a:t>
            </a:r>
          </a:p>
          <a:p>
            <a:pPr>
              <a:spcBef>
                <a:spcPts val="500"/>
              </a:spcBef>
              <a:spcAft>
                <a:spcPts val="300"/>
              </a:spcAft>
              <a:buClr>
                <a:schemeClr val="accent2"/>
              </a:buClr>
              <a:buFont typeface="Wingdings" charset="2"/>
              <a:buChar char="v"/>
            </a:pPr>
            <a:r>
              <a:rPr lang="es-ES_tradnl" sz="2300" dirty="0" smtClean="0"/>
              <a:t>La </a:t>
            </a:r>
            <a:r>
              <a:rPr lang="es-ES_tradnl" sz="2300" dirty="0"/>
              <a:t>pregunta es, ¿qué hará para cumplir con el plazo que se acerca dentro de una semana? Desde el punto de vista de la gestión de proyectos, esta situación es un buen ejemplo de la triple restricción. El proyecto está retrasado, lo que significa que hay un cambio de </a:t>
            </a:r>
            <a:r>
              <a:rPr lang="es-ES_tradnl" sz="2300" dirty="0" smtClean="0"/>
              <a:t>calendario (o </a:t>
            </a:r>
            <a:r>
              <a:rPr lang="es-ES_tradnl" sz="2300" dirty="0"/>
              <a:t>un cambio en el tiempo disponible para finalizar el proyecto </a:t>
            </a:r>
            <a:r>
              <a:rPr lang="es-ES_tradnl" sz="2300" dirty="0" smtClean="0"/>
              <a:t>restante), sus </a:t>
            </a:r>
            <a:r>
              <a:rPr lang="es-ES_tradnl" sz="2300" dirty="0"/>
              <a:t>opciones en esta situación son bastante </a:t>
            </a:r>
            <a:r>
              <a:rPr lang="es-ES_tradnl" sz="2300" dirty="0" smtClean="0"/>
              <a:t>limitadas</a:t>
            </a:r>
            <a:r>
              <a:rPr lang="es-ES_tradnl" sz="2300" dirty="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66</a:t>
            </a:fld>
            <a:endParaRPr lang="en-US" sz="1600"/>
          </a:p>
        </p:txBody>
      </p:sp>
    </p:spTree>
    <p:extLst>
      <p:ext uri="{BB962C8B-B14F-4D97-AF65-F5344CB8AC3E}">
        <p14:creationId xmlns:p14="http://schemas.microsoft.com/office/powerpoint/2010/main" val="1951642038"/>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Scope, Schedule, and Cost: The Triple</a:t>
            </a:r>
            <a:br>
              <a:rPr lang="en-US" dirty="0"/>
            </a:br>
            <a:r>
              <a:rPr lang="en-US" dirty="0"/>
              <a:t>Constraint</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200" dirty="0"/>
              <a:t>En la mayoría de estas situaciones, al menos uno de los otros dos parámetros debe cambiar. Si desea cumplir con la fecha límite, debe asignársele más fondos para contratar más recursos o se debe cambiar el alcance del proyecto, lo que significa que algunas de las funciones se omitirán. </a:t>
            </a:r>
            <a:endParaRPr lang="es-ES_tradnl" sz="2200" dirty="0" smtClean="0"/>
          </a:p>
          <a:p>
            <a:pPr>
              <a:spcBef>
                <a:spcPts val="500"/>
              </a:spcBef>
              <a:spcAft>
                <a:spcPts val="300"/>
              </a:spcAft>
              <a:buClr>
                <a:schemeClr val="accent2"/>
              </a:buClr>
              <a:buFont typeface="Wingdings" charset="2"/>
              <a:buChar char="v"/>
            </a:pPr>
            <a:r>
              <a:rPr lang="es-ES_tradnl" sz="2200" dirty="0" smtClean="0"/>
              <a:t>Dependiendo </a:t>
            </a:r>
            <a:r>
              <a:rPr lang="es-ES_tradnl" sz="2200" dirty="0"/>
              <a:t>del nivel de conocimiento del gerente funcional sobre la gestión de proyectos, es posible que esta respuesta no le consiga el trabajo, pero como gerente de proyectos, debe defender su posición. </a:t>
            </a:r>
            <a:endParaRPr lang="es-ES_tradnl" sz="2200" dirty="0" smtClean="0"/>
          </a:p>
          <a:p>
            <a:pPr>
              <a:spcBef>
                <a:spcPts val="500"/>
              </a:spcBef>
              <a:spcAft>
                <a:spcPts val="300"/>
              </a:spcAft>
              <a:buClr>
                <a:schemeClr val="accent2"/>
              </a:buClr>
              <a:buFont typeface="Wingdings" charset="2"/>
              <a:buChar char="v"/>
            </a:pPr>
            <a:r>
              <a:rPr lang="es-ES_tradnl" sz="2200" dirty="0" smtClean="0"/>
              <a:t>La </a:t>
            </a:r>
            <a:r>
              <a:rPr lang="es-ES_tradnl" sz="2200" dirty="0"/>
              <a:t>gestión de proyectos no es magia; </a:t>
            </a:r>
            <a:r>
              <a:rPr lang="es-ES_tradnl" sz="2200" dirty="0" smtClean="0"/>
              <a:t>implica </a:t>
            </a:r>
            <a:r>
              <a:rPr lang="es-ES_tradnl" sz="2200" dirty="0"/>
              <a:t>tratar la realidad fría y dura de una manera realista, estableciendo así objetivos claros y alcanzables</a:t>
            </a:r>
            <a:r>
              <a:rPr lang="es-ES_tradnl" sz="2200" dirty="0" smtClean="0"/>
              <a:t>.</a:t>
            </a:r>
            <a:endParaRPr lang="es-ES_tradnl" sz="2200" dirty="0"/>
          </a:p>
          <a:p>
            <a:pPr>
              <a:spcBef>
                <a:spcPts val="500"/>
              </a:spcBef>
              <a:spcAft>
                <a:spcPts val="300"/>
              </a:spcAft>
              <a:buClr>
                <a:schemeClr val="accent2"/>
              </a:buClr>
              <a:buFont typeface="Wingdings" charset="2"/>
              <a:buChar char="v"/>
            </a:pPr>
            <a:r>
              <a:rPr lang="es-ES_tradnl" sz="2200" dirty="0"/>
              <a:t>Puede ver la relación de la triple restricción con la calidad recordando que un proyecto de alta calidad entrega el producto requerido a tiempo y dentro del alcance y presupuesto planificados. Por lo tanto, mientras se equilibra entre estas tres restricciones, la calidad (y, como resultado, la satisfacción del cliente) puede verse afectada.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67</a:t>
            </a:fld>
            <a:endParaRPr lang="en-US" sz="1600"/>
          </a:p>
        </p:txBody>
      </p:sp>
    </p:spTree>
    <p:extLst>
      <p:ext uri="{BB962C8B-B14F-4D97-AF65-F5344CB8AC3E}">
        <p14:creationId xmlns:p14="http://schemas.microsoft.com/office/powerpoint/2010/main" val="2047129848"/>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68</a:t>
            </a:fld>
            <a:endParaRPr lang="en-US" sz="1600" dirty="0"/>
          </a:p>
        </p:txBody>
      </p:sp>
      <p:sp>
        <p:nvSpPr>
          <p:cNvPr id="8" name="Título 1"/>
          <p:cNvSpPr txBox="1">
            <a:spLocks/>
          </p:cNvSpPr>
          <p:nvPr/>
        </p:nvSpPr>
        <p:spPr>
          <a:xfrm>
            <a:off x="829931" y="536632"/>
            <a:ext cx="10325749" cy="185487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nSpc>
                <a:spcPct val="150000"/>
              </a:lnSpc>
            </a:pPr>
            <a:r>
              <a:rPr lang="es-ES" sz="4400" dirty="0"/>
              <a:t>SEMANA 2</a:t>
            </a:r>
            <a:r>
              <a:rPr lang="es-ES" sz="4400" dirty="0" smtClean="0"/>
              <a:t>, Ch3 </a:t>
            </a:r>
          </a:p>
          <a:p>
            <a:pPr fontAlgn="b"/>
            <a:r>
              <a:rPr lang="es-ES_tradnl" sz="4400" dirty="0" err="1">
                <a:solidFill>
                  <a:srgbClr val="000000"/>
                </a:solidFill>
                <a:latin typeface="Calibri" charset="0"/>
              </a:rPr>
              <a:t>Cost</a:t>
            </a:r>
            <a:r>
              <a:rPr lang="es-ES_tradnl" sz="4400" dirty="0">
                <a:solidFill>
                  <a:srgbClr val="000000"/>
                </a:solidFill>
                <a:latin typeface="Calibri" charset="0"/>
              </a:rPr>
              <a:t>, </a:t>
            </a:r>
            <a:r>
              <a:rPr lang="es-ES_tradnl" sz="4400" dirty="0" err="1">
                <a:solidFill>
                  <a:srgbClr val="000000"/>
                </a:solidFill>
                <a:latin typeface="Calibri" charset="0"/>
              </a:rPr>
              <a:t>Stakeholders</a:t>
            </a:r>
            <a:r>
              <a:rPr lang="es-ES_tradnl" sz="4400" dirty="0">
                <a:solidFill>
                  <a:srgbClr val="000000"/>
                </a:solidFill>
                <a:latin typeface="Calibri" charset="0"/>
              </a:rPr>
              <a:t>, and </a:t>
            </a:r>
            <a:r>
              <a:rPr lang="es-ES_tradnl" sz="4400" dirty="0" err="1">
                <a:solidFill>
                  <a:srgbClr val="000000"/>
                </a:solidFill>
                <a:latin typeface="Calibri" charset="0"/>
              </a:rPr>
              <a:t>Communication</a:t>
            </a:r>
            <a:r>
              <a:rPr lang="es-ES_tradnl" sz="4400" dirty="0">
                <a:solidFill>
                  <a:srgbClr val="000000"/>
                </a:solidFill>
                <a:latin typeface="Calibri" charset="0"/>
              </a:rPr>
              <a:t> </a:t>
            </a:r>
          </a:p>
        </p:txBody>
      </p:sp>
      <p:graphicFrame>
        <p:nvGraphicFramePr>
          <p:cNvPr id="5" name="Tabla 4"/>
          <p:cNvGraphicFramePr>
            <a:graphicFrameLocks noGrp="1"/>
          </p:cNvGraphicFramePr>
          <p:nvPr>
            <p:extLst/>
          </p:nvPr>
        </p:nvGraphicFramePr>
        <p:xfrm>
          <a:off x="991454" y="2806821"/>
          <a:ext cx="10438545" cy="2468564"/>
        </p:xfrm>
        <a:graphic>
          <a:graphicData uri="http://schemas.openxmlformats.org/drawingml/2006/table">
            <a:tbl>
              <a:tblPr/>
              <a:tblGrid>
                <a:gridCol w="5303838"/>
                <a:gridCol w="5134707"/>
              </a:tblGrid>
              <a:tr h="617141">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s-ES_tradnl" sz="2400" b="0" i="0" u="none" strike="noStrike" dirty="0" err="1" smtClean="0">
                          <a:solidFill>
                            <a:srgbClr val="000000"/>
                          </a:solidFill>
                          <a:effectLst/>
                          <a:latin typeface="Calibri" charset="0"/>
                        </a:rPr>
                        <a:t>Scope</a:t>
                      </a:r>
                      <a:r>
                        <a:rPr lang="es-ES_tradnl" sz="2400" b="0" i="0" u="none" strike="noStrike" dirty="0" smtClean="0">
                          <a:solidFill>
                            <a:srgbClr val="000000"/>
                          </a:solidFill>
                          <a:effectLst/>
                          <a:latin typeface="Calibri" charset="0"/>
                        </a:rPr>
                        <a:t>, Schedule, and </a:t>
                      </a:r>
                      <a:r>
                        <a:rPr lang="es-ES_tradnl" sz="2400" b="0" i="0" u="none" strike="noStrike" dirty="0" err="1" smtClean="0">
                          <a:solidFill>
                            <a:srgbClr val="000000"/>
                          </a:solidFill>
                          <a:effectLst/>
                          <a:latin typeface="Calibri" charset="0"/>
                        </a:rPr>
                        <a:t>Resources</a:t>
                      </a:r>
                      <a:r>
                        <a:rPr lang="es-ES_tradnl" sz="2400" b="0" i="0" u="none" strike="noStrike" dirty="0" smtClean="0">
                          <a:solidFill>
                            <a:srgbClr val="000000"/>
                          </a:solidFill>
                          <a:effectLst/>
                          <a:latin typeface="Calibri" charset="0"/>
                        </a:rPr>
                        <a:t>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smtClean="0">
                          <a:solidFill>
                            <a:srgbClr val="000000"/>
                          </a:solidFill>
                          <a:effectLst/>
                          <a:latin typeface="Calibri" charset="0"/>
                        </a:rPr>
                        <a:t>Project </a:t>
                      </a:r>
                      <a:r>
                        <a:rPr lang="es-ES_tradnl" sz="2400" b="0" i="0" u="none" strike="noStrike" dirty="0" err="1" smtClean="0">
                          <a:solidFill>
                            <a:srgbClr val="000000"/>
                          </a:solidFill>
                          <a:effectLst/>
                          <a:latin typeface="Calibri" charset="0"/>
                        </a:rPr>
                        <a:t>Resource</a:t>
                      </a:r>
                      <a:r>
                        <a:rPr lang="es-ES_tradnl" sz="2400" b="0" i="0" u="none" strike="noStrike" dirty="0" smtClean="0">
                          <a:solidFill>
                            <a:srgbClr val="000000"/>
                          </a:solidFill>
                          <a:effectLst/>
                          <a:latin typeface="Calibri" charset="0"/>
                        </a:rPr>
                        <a:t> Management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smtClean="0">
                          <a:solidFill>
                            <a:srgbClr val="000000"/>
                          </a:solidFill>
                          <a:effectLst/>
                          <a:latin typeface="Calibri" charset="0"/>
                        </a:rPr>
                        <a:t>Project </a:t>
                      </a:r>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Management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marL="0" marR="0" indent="0" algn="l" defTabSz="914400" rtl="0" eaLnBrk="1" fontAlgn="b" latinLnBrk="0" hangingPunct="1">
                        <a:lnSpc>
                          <a:spcPct val="100000"/>
                        </a:lnSpc>
                        <a:spcBef>
                          <a:spcPts val="0"/>
                        </a:spcBef>
                        <a:spcAft>
                          <a:spcPts val="0"/>
                        </a:spcAft>
                        <a:buClrTx/>
                        <a:buSzTx/>
                        <a:buFontTx/>
                        <a:buNone/>
                        <a:tabLst/>
                        <a:defRPr/>
                      </a:pPr>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1" i="0" u="none" strike="noStrike" dirty="0" err="1" smtClean="0">
                          <a:solidFill>
                            <a:srgbClr val="FF0000"/>
                          </a:solidFill>
                          <a:effectLst/>
                          <a:latin typeface="Calibri" charset="0"/>
                        </a:rPr>
                        <a:t>Managing</a:t>
                      </a:r>
                      <a:r>
                        <a:rPr lang="es-ES_tradnl" sz="2400" b="1" i="0" u="none" strike="noStrike" dirty="0" smtClean="0">
                          <a:solidFill>
                            <a:srgbClr val="FF0000"/>
                          </a:solidFill>
                          <a:effectLst/>
                          <a:latin typeface="Calibri" charset="0"/>
                        </a:rPr>
                        <a:t> </a:t>
                      </a:r>
                      <a:r>
                        <a:rPr lang="es-ES_tradnl" sz="2400" b="1" i="0" u="none" strike="noStrike" dirty="0" err="1" smtClean="0">
                          <a:solidFill>
                            <a:srgbClr val="FF0000"/>
                          </a:solidFill>
                          <a:effectLst/>
                          <a:latin typeface="Calibri" charset="0"/>
                        </a:rPr>
                        <a:t>the</a:t>
                      </a:r>
                      <a:r>
                        <a:rPr lang="es-ES_tradnl" sz="2400" b="1" i="0" u="none" strike="noStrike" dirty="0" smtClean="0">
                          <a:solidFill>
                            <a:srgbClr val="FF0000"/>
                          </a:solidFill>
                          <a:effectLst/>
                          <a:latin typeface="Calibri" charset="0"/>
                        </a:rPr>
                        <a:t> </a:t>
                      </a:r>
                      <a:r>
                        <a:rPr lang="es-ES_tradnl" sz="2400" b="1" i="0" u="none" strike="noStrike" dirty="0" err="1" smtClean="0">
                          <a:solidFill>
                            <a:srgbClr val="FF0000"/>
                          </a:solidFill>
                          <a:effectLst/>
                          <a:latin typeface="Calibri" charset="0"/>
                        </a:rPr>
                        <a:t>Stakeholders</a:t>
                      </a:r>
                      <a:r>
                        <a:rPr lang="es-ES_tradnl" sz="2400" b="1" i="0" u="none" strike="noStrike" dirty="0" smtClean="0">
                          <a:solidFill>
                            <a:srgbClr val="FF0000"/>
                          </a:solidFill>
                          <a:effectLst/>
                          <a:latin typeface="Calibri" charset="0"/>
                        </a:rPr>
                        <a:t> </a:t>
                      </a:r>
                      <a:endParaRPr lang="es-ES_tradnl" sz="2400" b="1" i="0" u="none" strike="noStrike" dirty="0">
                        <a:solidFill>
                          <a:srgbClr val="FF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17141">
                <a:tc>
                  <a:txBody>
                    <a:bodyPr/>
                    <a:lstStyle/>
                    <a:p>
                      <a:pPr algn="l" fontAlgn="b"/>
                      <a:r>
                        <a:rPr lang="es-ES_tradnl" sz="2400" b="0" i="0" u="none" strike="noStrike" dirty="0" err="1" smtClean="0">
                          <a:solidFill>
                            <a:srgbClr val="000000"/>
                          </a:solidFill>
                          <a:effectLst/>
                          <a:latin typeface="Calibri" charset="0"/>
                        </a:rPr>
                        <a:t>Cost</a:t>
                      </a:r>
                      <a:r>
                        <a:rPr lang="es-ES_tradnl" sz="2400" b="0" i="0" u="none" strike="noStrike" dirty="0" smtClean="0">
                          <a:solidFill>
                            <a:srgbClr val="000000"/>
                          </a:solidFill>
                          <a:effectLst/>
                          <a:latin typeface="Calibri" charset="0"/>
                        </a:rPr>
                        <a:t>, </a:t>
                      </a:r>
                      <a:r>
                        <a:rPr lang="es-ES_tradnl" sz="2400" b="0" i="0" u="none" strike="noStrike" dirty="0" err="1" smtClean="0">
                          <a:solidFill>
                            <a:srgbClr val="000000"/>
                          </a:solidFill>
                          <a:effectLst/>
                          <a:latin typeface="Calibri" charset="0"/>
                        </a:rPr>
                        <a:t>Stakeholders</a:t>
                      </a:r>
                      <a:r>
                        <a:rPr lang="es-ES_tradnl" sz="2400" b="0" i="0" u="none" strike="noStrike" dirty="0" smtClean="0">
                          <a:solidFill>
                            <a:srgbClr val="000000"/>
                          </a:solidFill>
                          <a:effectLst/>
                          <a:latin typeface="Calibri" charset="0"/>
                        </a:rPr>
                        <a:t>, and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dirty="0" smtClean="0">
                          <a:solidFill>
                            <a:srgbClr val="000000"/>
                          </a:solidFill>
                          <a:effectLst/>
                          <a:latin typeface="Calibri" charset="0"/>
                        </a:rPr>
                        <a:t>Project </a:t>
                      </a:r>
                      <a:r>
                        <a:rPr lang="es-ES_tradnl" sz="2400" b="0" i="0" u="none" strike="noStrike" dirty="0" err="1" smtClean="0">
                          <a:solidFill>
                            <a:srgbClr val="000000"/>
                          </a:solidFill>
                          <a:effectLst/>
                          <a:latin typeface="Calibri" charset="0"/>
                        </a:rPr>
                        <a:t>Communication</a:t>
                      </a:r>
                      <a:r>
                        <a:rPr lang="es-ES_tradnl" sz="2400" b="0" i="0" u="none" strike="noStrike" dirty="0" smtClean="0">
                          <a:solidFill>
                            <a:srgbClr val="000000"/>
                          </a:solidFill>
                          <a:effectLst/>
                          <a:latin typeface="Calibri" charset="0"/>
                        </a:rPr>
                        <a:t> Management </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98945057"/>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err="1">
                <a:solidFill>
                  <a:srgbClr val="000000"/>
                </a:solidFill>
                <a:latin typeface="Calibri" charset="0"/>
              </a:rPr>
              <a:t>Managing</a:t>
            </a:r>
            <a:r>
              <a:rPr lang="es-ES_tradnl" sz="4400" dirty="0">
                <a:solidFill>
                  <a:srgbClr val="000000"/>
                </a:solidFill>
                <a:latin typeface="Calibri" charset="0"/>
              </a:rPr>
              <a:t> </a:t>
            </a:r>
            <a:r>
              <a:rPr lang="es-ES_tradnl" sz="4400" dirty="0" err="1">
                <a:solidFill>
                  <a:srgbClr val="000000"/>
                </a:solidFill>
                <a:latin typeface="Calibri" charset="0"/>
              </a:rPr>
              <a:t>the</a:t>
            </a:r>
            <a:r>
              <a:rPr lang="es-ES_tradnl" sz="4400" dirty="0">
                <a:solidFill>
                  <a:srgbClr val="000000"/>
                </a:solidFill>
                <a:latin typeface="Calibri" charset="0"/>
              </a:rPr>
              <a:t> </a:t>
            </a:r>
            <a:r>
              <a:rPr lang="es-ES_tradnl" sz="4400" dirty="0" err="1">
                <a:solidFill>
                  <a:srgbClr val="000000"/>
                </a:solidFill>
                <a:latin typeface="Calibri" charset="0"/>
              </a:rPr>
              <a:t>Stakeholders</a:t>
            </a:r>
            <a:r>
              <a:rPr lang="es-ES_tradnl" sz="4400" dirty="0">
                <a:solidFill>
                  <a:srgbClr val="000000"/>
                </a:solidFill>
                <a:latin typeface="Calibri" charset="0"/>
              </a:rPr>
              <a:t> </a:t>
            </a:r>
          </a:p>
        </p:txBody>
      </p:sp>
    </p:spTree>
    <p:extLst>
      <p:ext uri="{BB962C8B-B14F-4D97-AF65-F5344CB8AC3E}">
        <p14:creationId xmlns:p14="http://schemas.microsoft.com/office/powerpoint/2010/main" val="145914739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822960" y="1899139"/>
            <a:ext cx="10993902" cy="4560646"/>
          </a:xfrm>
        </p:spPr>
        <p:txBody>
          <a:bodyPr>
            <a:noAutofit/>
          </a:bodyPr>
          <a:lstStyle/>
          <a:p>
            <a:pPr>
              <a:spcBef>
                <a:spcPts val="500"/>
              </a:spcBef>
              <a:spcAft>
                <a:spcPts val="300"/>
              </a:spcAft>
              <a:buClr>
                <a:schemeClr val="accent2"/>
              </a:buClr>
              <a:buFont typeface="Wingdings" charset="2"/>
              <a:buChar char="v"/>
            </a:pPr>
            <a:r>
              <a:rPr lang="es-ES_tradnl" sz="2250" dirty="0"/>
              <a:t>La ejecución de un proyecto requiere recursos, y la ejecución exitosa de un proyecto requiere el uso </a:t>
            </a:r>
            <a:r>
              <a:rPr lang="es-ES_tradnl" sz="2250" b="1" dirty="0"/>
              <a:t>óptimo</a:t>
            </a:r>
            <a:r>
              <a:rPr lang="es-ES_tradnl" sz="2250" dirty="0"/>
              <a:t> de esos recursos. </a:t>
            </a:r>
            <a:endParaRPr lang="es-ES_tradnl" sz="2250" dirty="0" smtClean="0"/>
          </a:p>
          <a:p>
            <a:pPr>
              <a:spcBef>
                <a:spcPts val="500"/>
              </a:spcBef>
              <a:spcAft>
                <a:spcPts val="300"/>
              </a:spcAft>
              <a:buClr>
                <a:schemeClr val="accent2"/>
              </a:buClr>
              <a:buFont typeface="Wingdings" charset="2"/>
              <a:buChar char="v"/>
            </a:pPr>
            <a:r>
              <a:rPr lang="es-ES_tradnl" sz="2250" dirty="0" smtClean="0"/>
              <a:t>Por </a:t>
            </a:r>
            <a:r>
              <a:rPr lang="es-ES_tradnl" sz="2250" dirty="0"/>
              <a:t>lo tanto, la coordinación y la administración de recursos, incluidos los recursos humanos, también llamados recursos de equipo, y los recursos físicos, es decir, material, equipo, instalaciones e infraestructura, es una parte integral de la ejecución general del proyecto. </a:t>
            </a:r>
            <a:endParaRPr lang="es-ES_tradnl" sz="2250" dirty="0" smtClean="0"/>
          </a:p>
          <a:p>
            <a:pPr>
              <a:spcBef>
                <a:spcPts val="500"/>
              </a:spcBef>
              <a:spcAft>
                <a:spcPts val="300"/>
              </a:spcAft>
              <a:buClr>
                <a:schemeClr val="accent2"/>
              </a:buClr>
              <a:buFont typeface="Wingdings" charset="2"/>
              <a:buChar char="v"/>
            </a:pPr>
            <a:r>
              <a:rPr lang="es-ES_tradnl" sz="2250" dirty="0" smtClean="0"/>
              <a:t>La </a:t>
            </a:r>
            <a:r>
              <a:rPr lang="es-ES_tradnl" sz="2250" dirty="0"/>
              <a:t>identificación, adquisición y administración de estos recursos se denomina </a:t>
            </a:r>
            <a:r>
              <a:rPr lang="es-ES_tradnl" sz="2250" dirty="0" err="1" smtClean="0"/>
              <a:t>gesti</a:t>
            </a:r>
            <a:r>
              <a:rPr lang="es-ES" sz="2250" dirty="0" err="1" smtClean="0"/>
              <a:t>ón</a:t>
            </a:r>
            <a:r>
              <a:rPr lang="es-ES" sz="2250" dirty="0" smtClean="0"/>
              <a:t> </a:t>
            </a:r>
            <a:r>
              <a:rPr lang="es-ES_tradnl" sz="2250" dirty="0" smtClean="0"/>
              <a:t>de </a:t>
            </a:r>
            <a:r>
              <a:rPr lang="es-ES_tradnl" sz="2250" dirty="0"/>
              <a:t>recursos. </a:t>
            </a:r>
            <a:endParaRPr lang="es-ES_tradnl" sz="2250" dirty="0" smtClean="0"/>
          </a:p>
          <a:p>
            <a:pPr>
              <a:spcBef>
                <a:spcPts val="500"/>
              </a:spcBef>
              <a:spcAft>
                <a:spcPts val="300"/>
              </a:spcAft>
              <a:buClr>
                <a:schemeClr val="accent2"/>
              </a:buClr>
              <a:buFont typeface="Wingdings" charset="2"/>
              <a:buChar char="v"/>
            </a:pPr>
            <a:r>
              <a:rPr lang="es-ES_tradnl" sz="2250" dirty="0" smtClean="0"/>
              <a:t>Durante </a:t>
            </a:r>
            <a:r>
              <a:rPr lang="es-ES_tradnl" sz="2250" dirty="0"/>
              <a:t>la planificación del proyecto, usted define roles y asigna responsabilidades a esos roles, ya que el trabajo del proyecto generalmente se realiza en forma de roles y responsabilidades. Los roles del proyecto, las responsabilidades de los roles y las relaciones de información entre los roles deben determinarse para realizar un proyecto. </a:t>
            </a:r>
            <a:endParaRPr lang="es-ES_tradnl" sz="2250" dirty="0" smtClean="0"/>
          </a:p>
          <a:p>
            <a:pPr>
              <a:spcBef>
                <a:spcPts val="500"/>
              </a:spcBef>
              <a:spcAft>
                <a:spcPts val="300"/>
              </a:spcAft>
              <a:buClr>
                <a:schemeClr val="accent2"/>
              </a:buClr>
              <a:buFont typeface="Wingdings" charset="2"/>
              <a:buChar char="v"/>
            </a:pPr>
            <a:r>
              <a:rPr lang="es-ES_tradnl" sz="2250" dirty="0" smtClean="0"/>
              <a:t>Esto </a:t>
            </a:r>
            <a:r>
              <a:rPr lang="es-ES_tradnl" sz="2250" dirty="0"/>
              <a:t>se logra durante el </a:t>
            </a:r>
            <a:r>
              <a:rPr lang="es-ES_tradnl" sz="2250" b="1" dirty="0"/>
              <a:t>desarrollo del plan de recursos</a:t>
            </a:r>
            <a:r>
              <a:rPr lang="es-ES_tradnl" sz="2250" dirty="0"/>
              <a:t>.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a:t>
            </a:fld>
            <a:endParaRPr lang="en-US" sz="1600"/>
          </a:p>
        </p:txBody>
      </p:sp>
    </p:spTree>
    <p:extLst>
      <p:ext uri="{BB962C8B-B14F-4D97-AF65-F5344CB8AC3E}">
        <p14:creationId xmlns:p14="http://schemas.microsoft.com/office/powerpoint/2010/main" val="510457072"/>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70</a:t>
            </a:fld>
            <a:endParaRPr lang="en-US" sz="1600" dirty="0"/>
          </a:p>
        </p:txBody>
      </p:sp>
      <p:sp>
        <p:nvSpPr>
          <p:cNvPr id="6" name="Título 1"/>
          <p:cNvSpPr txBox="1">
            <a:spLocks/>
          </p:cNvSpPr>
          <p:nvPr/>
        </p:nvSpPr>
        <p:spPr>
          <a:xfrm>
            <a:off x="770401" y="649704"/>
            <a:ext cx="10717788"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300" dirty="0" smtClean="0"/>
              <a:t>Objetivos del tema</a:t>
            </a:r>
            <a:endParaRPr lang="en-US" sz="4300" dirty="0"/>
          </a:p>
        </p:txBody>
      </p:sp>
      <p:sp>
        <p:nvSpPr>
          <p:cNvPr id="7" name="Marcador de contenido 2"/>
          <p:cNvSpPr txBox="1">
            <a:spLocks/>
          </p:cNvSpPr>
          <p:nvPr/>
        </p:nvSpPr>
        <p:spPr>
          <a:xfrm>
            <a:off x="714897" y="1900989"/>
            <a:ext cx="11089178" cy="446655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600" dirty="0"/>
              <a:t>1. Comprender los cuatro procesos de gestión de proyectos en el área de conocimiento de gestión de partes interesadas del proyecto</a:t>
            </a:r>
            <a:r>
              <a:rPr lang="es-ES_tradnl" sz="2600" dirty="0" smtClean="0"/>
              <a:t>.</a:t>
            </a:r>
          </a:p>
          <a:p>
            <a:pPr>
              <a:buClr>
                <a:schemeClr val="accent2"/>
              </a:buClr>
              <a:buFont typeface="Wingdings" charset="2"/>
              <a:buChar char="v"/>
            </a:pPr>
            <a:r>
              <a:rPr lang="es-ES_tradnl" sz="2600" dirty="0" smtClean="0"/>
              <a:t>2</a:t>
            </a:r>
            <a:r>
              <a:rPr lang="es-ES_tradnl" sz="2600" dirty="0"/>
              <a:t>. Identifique los aportes, las herramientas, las técnicas y los productos definidos en los cuatro procesos de gestión de las partes interesadas del proyecto</a:t>
            </a:r>
            <a:r>
              <a:rPr lang="es-ES_tradnl" sz="2600" dirty="0" smtClean="0"/>
              <a:t>.</a:t>
            </a:r>
          </a:p>
          <a:p>
            <a:pPr>
              <a:buClr>
                <a:schemeClr val="accent2"/>
              </a:buClr>
              <a:buFont typeface="Wingdings" charset="2"/>
              <a:buChar char="v"/>
            </a:pPr>
            <a:r>
              <a:rPr lang="es-ES_tradnl" sz="2600" dirty="0" smtClean="0"/>
              <a:t>3</a:t>
            </a:r>
            <a:r>
              <a:rPr lang="es-ES_tradnl" sz="2600" dirty="0"/>
              <a:t>. Reconocer los roles y necesidades de las partes interesadas clave</a:t>
            </a:r>
            <a:r>
              <a:rPr lang="es-ES_tradnl" sz="2600" dirty="0" smtClean="0"/>
              <a:t>.</a:t>
            </a:r>
          </a:p>
          <a:p>
            <a:pPr>
              <a:buClr>
                <a:schemeClr val="accent2"/>
              </a:buClr>
              <a:buFont typeface="Wingdings" charset="2"/>
              <a:buChar char="v"/>
            </a:pPr>
            <a:r>
              <a:rPr lang="es-ES_tradnl" sz="2600" dirty="0" smtClean="0"/>
              <a:t>4</a:t>
            </a:r>
            <a:r>
              <a:rPr lang="es-ES_tradnl" sz="2600" dirty="0"/>
              <a:t>. Identificar los conceptos clave y los beneficios de la gestión de las partes interesadas.</a:t>
            </a:r>
            <a:endParaRPr lang="es-ES_tradnl" sz="2600" dirty="0" smtClean="0"/>
          </a:p>
        </p:txBody>
      </p:sp>
    </p:spTree>
    <p:extLst>
      <p:ext uri="{BB962C8B-B14F-4D97-AF65-F5344CB8AC3E}">
        <p14:creationId xmlns:p14="http://schemas.microsoft.com/office/powerpoint/2010/main" val="1149817741"/>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Sin partes interesadas en el proyecto, literalmente no hay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Su </a:t>
            </a:r>
            <a:r>
              <a:rPr lang="es-ES_tradnl" sz="2400" dirty="0"/>
              <a:t>proyecto está condenado a fallar sin una gestión exitosa de las partes interesadas del proyecto. Antes de preguntar "¿Qué es la gestión de las partes interesadas?" Recordemos quiénes son las partes interesadas del proyecto. </a:t>
            </a:r>
            <a:endParaRPr lang="es-ES_tradnl" sz="2400" dirty="0" smtClean="0"/>
          </a:p>
          <a:p>
            <a:pPr>
              <a:spcBef>
                <a:spcPts val="500"/>
              </a:spcBef>
              <a:spcAft>
                <a:spcPts val="300"/>
              </a:spcAft>
              <a:buClr>
                <a:schemeClr val="accent2"/>
              </a:buClr>
              <a:buFont typeface="Wingdings" charset="2"/>
              <a:buChar char="v"/>
            </a:pPr>
            <a:r>
              <a:rPr lang="es-ES_tradnl" sz="2400" dirty="0"/>
              <a:t>E</a:t>
            </a:r>
            <a:r>
              <a:rPr lang="es-ES_tradnl" sz="2400" dirty="0" smtClean="0"/>
              <a:t>l </a:t>
            </a:r>
            <a:r>
              <a:rPr lang="es-ES_tradnl" sz="2400" dirty="0"/>
              <a:t>entusiasmo, las inquietudes, los temores, etc. sobre el proyecto varían según las diferentes partes interesadas. </a:t>
            </a:r>
            <a:r>
              <a:rPr lang="es-ES_tradnl" sz="2400" dirty="0" smtClean="0"/>
              <a:t>En </a:t>
            </a:r>
            <a:r>
              <a:rPr lang="es-ES_tradnl" sz="2400" dirty="0"/>
              <a:t>consecuencia, tendrán diferentes necesidades y expectativas. </a:t>
            </a:r>
            <a:endParaRPr lang="es-ES_tradnl" sz="2400" dirty="0" smtClean="0"/>
          </a:p>
          <a:p>
            <a:pPr>
              <a:spcBef>
                <a:spcPts val="500"/>
              </a:spcBef>
              <a:spcAft>
                <a:spcPts val="300"/>
              </a:spcAft>
              <a:buClr>
                <a:schemeClr val="accent2"/>
              </a:buClr>
              <a:buFont typeface="Wingdings" charset="2"/>
              <a:buChar char="v"/>
            </a:pPr>
            <a:r>
              <a:rPr lang="es-ES_tradnl" sz="2400" dirty="0" smtClean="0"/>
              <a:t>Una </a:t>
            </a:r>
            <a:r>
              <a:rPr lang="es-ES_tradnl" sz="2400" dirty="0"/>
              <a:t>de las principales tareas de gestión de proyectos en la que depende el éxito del proyecto es lograr la satisfacción de las partes interesadas al satisfacer sus necesidades y expectativas mientras se mantiene alineado con los objetivos del proyecto.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71</a:t>
            </a:fld>
            <a:endParaRPr lang="en-US" sz="1600"/>
          </a:p>
        </p:txBody>
      </p:sp>
    </p:spTree>
    <p:extLst>
      <p:ext uri="{BB962C8B-B14F-4D97-AF65-F5344CB8AC3E}">
        <p14:creationId xmlns:p14="http://schemas.microsoft.com/office/powerpoint/2010/main" val="899606655"/>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Una clave para mantener las expectativas de las partes interesadas alineadas con los objetivos del proyecto y cumplir esas expectativas es mantener a las partes interesadas involucradas en 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Los </a:t>
            </a:r>
            <a:r>
              <a:rPr lang="es-ES_tradnl" sz="2400" dirty="0"/>
              <a:t>gerentes de proyecto tienen poco o ningún control sobre las partes interesadas. Por lo tanto, la </a:t>
            </a:r>
            <a:r>
              <a:rPr lang="es-ES_tradnl" sz="2400" i="1" dirty="0"/>
              <a:t>gestión de las partes interesadas </a:t>
            </a:r>
            <a:r>
              <a:rPr lang="es-ES_tradnl" sz="2400" dirty="0"/>
              <a:t>tiene que ver con el compromiso de las partes interesadas. </a:t>
            </a:r>
            <a:endParaRPr lang="es-ES_tradnl" sz="2400" dirty="0" smtClean="0"/>
          </a:p>
          <a:p>
            <a:pPr>
              <a:spcBef>
                <a:spcPts val="500"/>
              </a:spcBef>
              <a:spcAft>
                <a:spcPts val="300"/>
              </a:spcAft>
              <a:buClr>
                <a:schemeClr val="accent2"/>
              </a:buClr>
              <a:buFont typeface="Wingdings" charset="2"/>
              <a:buChar char="v"/>
            </a:pPr>
            <a:r>
              <a:rPr lang="es-ES_tradnl" sz="2400" dirty="0" smtClean="0"/>
              <a:t>Para </a:t>
            </a:r>
            <a:r>
              <a:rPr lang="es-ES_tradnl" sz="2400" dirty="0"/>
              <a:t>aprender sobre la gestión de las partes interesadas del proyecto, exploraremos tres vías: identificar a las partes interesadas, planificar el compromiso </a:t>
            </a:r>
            <a:r>
              <a:rPr lang="es-ES_tradnl" sz="2400" dirty="0" smtClean="0"/>
              <a:t>o </a:t>
            </a:r>
            <a:r>
              <a:rPr lang="es-ES_tradnl" sz="2400" dirty="0" err="1" smtClean="0"/>
              <a:t>participaci</a:t>
            </a:r>
            <a:r>
              <a:rPr lang="es-ES" sz="2400" dirty="0" err="1" smtClean="0"/>
              <a:t>ón</a:t>
            </a:r>
            <a:r>
              <a:rPr lang="es-ES" sz="2400" dirty="0" smtClean="0"/>
              <a:t> </a:t>
            </a:r>
            <a:r>
              <a:rPr lang="es-ES_tradnl" sz="2400" dirty="0" smtClean="0"/>
              <a:t>de </a:t>
            </a:r>
            <a:r>
              <a:rPr lang="es-ES_tradnl" sz="2400" dirty="0"/>
              <a:t>las partes interesadas y gestionar y monitorear la participación de las partes interesadas.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72</a:t>
            </a:fld>
            <a:endParaRPr lang="en-US" sz="1600"/>
          </a:p>
        </p:txBody>
      </p:sp>
    </p:spTree>
    <p:extLst>
      <p:ext uri="{BB962C8B-B14F-4D97-AF65-F5344CB8AC3E}">
        <p14:creationId xmlns:p14="http://schemas.microsoft.com/office/powerpoint/2010/main" val="1938532863"/>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Project Stakeholder Management: Big Picture</a:t>
            </a:r>
          </a:p>
        </p:txBody>
      </p:sp>
      <p:sp>
        <p:nvSpPr>
          <p:cNvPr id="3" name="Marcador de contenido 2"/>
          <p:cNvSpPr>
            <a:spLocks noGrp="1"/>
          </p:cNvSpPr>
          <p:nvPr>
            <p:ph idx="1"/>
          </p:nvPr>
        </p:nvSpPr>
        <p:spPr>
          <a:xfrm>
            <a:off x="1097280" y="2468879"/>
            <a:ext cx="10262382" cy="3990905"/>
          </a:xfrm>
        </p:spPr>
        <p:txBody>
          <a:bodyPr>
            <a:noAutofit/>
          </a:bodyPr>
          <a:lstStyle/>
          <a:p>
            <a:pPr>
              <a:spcBef>
                <a:spcPts val="500"/>
              </a:spcBef>
              <a:spcAft>
                <a:spcPts val="300"/>
              </a:spcAft>
              <a:buClr>
                <a:schemeClr val="accent2"/>
              </a:buClr>
              <a:buFont typeface="Wingdings" charset="2"/>
              <a:buChar char="v"/>
            </a:pPr>
            <a:r>
              <a:rPr lang="es-ES_tradnl" sz="2400" dirty="0"/>
              <a:t>La gestión de las partes interesadas del proyecto consiste en lograr que las partes interesadas participen en el proyecto para obtener su apoyo. </a:t>
            </a:r>
            <a:endParaRPr lang="es-ES_tradnl" sz="2400" dirty="0" smtClean="0"/>
          </a:p>
          <a:p>
            <a:pPr>
              <a:spcBef>
                <a:spcPts val="500"/>
              </a:spcBef>
              <a:spcAft>
                <a:spcPts val="300"/>
              </a:spcAft>
              <a:buClr>
                <a:schemeClr val="accent2"/>
              </a:buClr>
              <a:buFont typeface="Wingdings" charset="2"/>
              <a:buChar char="v"/>
            </a:pPr>
            <a:r>
              <a:rPr lang="es-ES_tradnl" sz="2400" dirty="0" smtClean="0"/>
              <a:t>Esta </a:t>
            </a:r>
            <a:r>
              <a:rPr lang="es-ES_tradnl" sz="2400" dirty="0"/>
              <a:t>área de conocimiento se compone de los cuatro procesos resumidos en la Tabla 8-1. </a:t>
            </a:r>
            <a:endParaRPr lang="es-ES_tradnl" sz="2400" dirty="0" smtClean="0"/>
          </a:p>
          <a:p>
            <a:pPr>
              <a:spcBef>
                <a:spcPts val="500"/>
              </a:spcBef>
              <a:spcAft>
                <a:spcPts val="300"/>
              </a:spcAft>
              <a:buClr>
                <a:schemeClr val="accent2"/>
              </a:buClr>
              <a:buFont typeface="Wingdings" charset="2"/>
              <a:buChar char="v"/>
            </a:pPr>
            <a:r>
              <a:rPr lang="es-ES_tradnl" sz="2400" dirty="0" smtClean="0"/>
              <a:t>En </a:t>
            </a:r>
            <a:r>
              <a:rPr lang="es-ES_tradnl" sz="2400" dirty="0"/>
              <a:t>la Figura 8-1 se muestra una vista simple y de alto nivel de la interacción entre estos procesos</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73</a:t>
            </a:fld>
            <a:endParaRPr lang="en-US" sz="1600"/>
          </a:p>
        </p:txBody>
      </p:sp>
    </p:spTree>
    <p:extLst>
      <p:ext uri="{BB962C8B-B14F-4D97-AF65-F5344CB8AC3E}">
        <p14:creationId xmlns:p14="http://schemas.microsoft.com/office/powerpoint/2010/main" val="927836867"/>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74</a:t>
            </a:fld>
            <a:endParaRPr lang="en-US" sz="1600" dirty="0"/>
          </a:p>
        </p:txBody>
      </p:sp>
      <p:sp>
        <p:nvSpPr>
          <p:cNvPr id="6" name="Título 1"/>
          <p:cNvSpPr txBox="1">
            <a:spLocks/>
          </p:cNvSpPr>
          <p:nvPr/>
        </p:nvSpPr>
        <p:spPr>
          <a:xfrm>
            <a:off x="463163" y="590089"/>
            <a:ext cx="10966837"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2800" dirty="0"/>
              <a:t>Project Stakeholder Management: Big Picture</a:t>
            </a:r>
            <a:endParaRPr lang="en-US" sz="4300" dirty="0"/>
          </a:p>
        </p:txBody>
      </p:sp>
      <p:pic>
        <p:nvPicPr>
          <p:cNvPr id="3" name="Imagen 2"/>
          <p:cNvPicPr>
            <a:picLocks noChangeAspect="1"/>
          </p:cNvPicPr>
          <p:nvPr/>
        </p:nvPicPr>
        <p:blipFill>
          <a:blip r:embed="rId3"/>
          <a:stretch>
            <a:fillRect/>
          </a:stretch>
        </p:blipFill>
        <p:spPr>
          <a:xfrm>
            <a:off x="920241" y="1079884"/>
            <a:ext cx="10748737" cy="5228590"/>
          </a:xfrm>
          <a:prstGeom prst="rect">
            <a:avLst/>
          </a:prstGeom>
        </p:spPr>
      </p:pic>
    </p:spTree>
    <p:extLst>
      <p:ext uri="{BB962C8B-B14F-4D97-AF65-F5344CB8AC3E}">
        <p14:creationId xmlns:p14="http://schemas.microsoft.com/office/powerpoint/2010/main" val="1540556548"/>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75</a:t>
            </a:fld>
            <a:endParaRPr lang="en-US" sz="1600" dirty="0"/>
          </a:p>
        </p:txBody>
      </p:sp>
      <p:sp>
        <p:nvSpPr>
          <p:cNvPr id="6" name="Título 1"/>
          <p:cNvSpPr txBox="1">
            <a:spLocks/>
          </p:cNvSpPr>
          <p:nvPr/>
        </p:nvSpPr>
        <p:spPr>
          <a:xfrm>
            <a:off x="463163" y="590089"/>
            <a:ext cx="10966837"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2800" dirty="0"/>
              <a:t>Project Stakeholder Management: Big Picture</a:t>
            </a:r>
            <a:endParaRPr lang="en-US" sz="4300" dirty="0"/>
          </a:p>
        </p:txBody>
      </p:sp>
      <p:pic>
        <p:nvPicPr>
          <p:cNvPr id="4" name="Imagen 3"/>
          <p:cNvPicPr>
            <a:picLocks noChangeAspect="1"/>
          </p:cNvPicPr>
          <p:nvPr/>
        </p:nvPicPr>
        <p:blipFill>
          <a:blip r:embed="rId3"/>
          <a:stretch>
            <a:fillRect/>
          </a:stretch>
        </p:blipFill>
        <p:spPr>
          <a:xfrm>
            <a:off x="2002850" y="1270000"/>
            <a:ext cx="7261800" cy="4947920"/>
          </a:xfrm>
          <a:prstGeom prst="rect">
            <a:avLst/>
          </a:prstGeom>
        </p:spPr>
      </p:pic>
    </p:spTree>
    <p:extLst>
      <p:ext uri="{BB962C8B-B14F-4D97-AF65-F5344CB8AC3E}">
        <p14:creationId xmlns:p14="http://schemas.microsoft.com/office/powerpoint/2010/main" val="1876430759"/>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Project Stakeholder Management: Big Picture</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smtClean="0"/>
              <a:t>Nota </a:t>
            </a:r>
          </a:p>
          <a:p>
            <a:pPr>
              <a:spcBef>
                <a:spcPts val="500"/>
              </a:spcBef>
              <a:spcAft>
                <a:spcPts val="300"/>
              </a:spcAft>
              <a:buClr>
                <a:schemeClr val="accent2"/>
              </a:buClr>
              <a:buFont typeface="Wingdings" charset="2"/>
              <a:buChar char="v"/>
            </a:pPr>
            <a:r>
              <a:rPr lang="es-ES_tradnl" sz="2400" dirty="0" smtClean="0"/>
              <a:t>Con </a:t>
            </a:r>
            <a:r>
              <a:rPr lang="es-ES_tradnl" sz="2400" dirty="0"/>
              <a:t>la excepción de la gestión de integración, no hay un área de conocimiento que no sea la gestión de partes interesadas que tiene procesos en todas las etapas del proyecto antes de cerrar el proyecto</a:t>
            </a:r>
            <a:r>
              <a:rPr lang="es-ES_tradnl" sz="2400" dirty="0" smtClean="0"/>
              <a:t>.</a:t>
            </a:r>
          </a:p>
          <a:p>
            <a:pPr>
              <a:spcBef>
                <a:spcPts val="500"/>
              </a:spcBef>
              <a:spcAft>
                <a:spcPts val="300"/>
              </a:spcAft>
              <a:buClr>
                <a:schemeClr val="accent2"/>
              </a:buClr>
              <a:buFont typeface="Wingdings" charset="2"/>
              <a:buChar char="v"/>
            </a:pPr>
            <a:r>
              <a:rPr lang="es-ES_tradnl" sz="2400" dirty="0" smtClean="0"/>
              <a:t>Esto </a:t>
            </a:r>
            <a:r>
              <a:rPr lang="es-ES_tradnl" sz="2400" dirty="0"/>
              <a:t>refleja la importancia de la gestión de las partes interesadas. </a:t>
            </a:r>
            <a:endParaRPr lang="es-ES_tradnl" sz="2400" dirty="0" smtClean="0"/>
          </a:p>
          <a:p>
            <a:pPr>
              <a:spcBef>
                <a:spcPts val="500"/>
              </a:spcBef>
              <a:spcAft>
                <a:spcPts val="300"/>
              </a:spcAft>
              <a:buClr>
                <a:schemeClr val="accent2"/>
              </a:buClr>
              <a:buFont typeface="Wingdings" charset="2"/>
              <a:buChar char="v"/>
            </a:pPr>
            <a:endParaRPr lang="es-ES_tradnl" sz="2400" dirty="0"/>
          </a:p>
          <a:p>
            <a:pPr>
              <a:spcBef>
                <a:spcPts val="500"/>
              </a:spcBef>
              <a:spcAft>
                <a:spcPts val="300"/>
              </a:spcAft>
              <a:buClr>
                <a:schemeClr val="accent2"/>
              </a:buClr>
              <a:buFont typeface="Wingdings" charset="2"/>
              <a:buChar char="v"/>
            </a:pPr>
            <a:r>
              <a:rPr lang="es-ES_tradnl" sz="2400" dirty="0" smtClean="0"/>
              <a:t>Antes </a:t>
            </a:r>
            <a:r>
              <a:rPr lang="es-ES_tradnl" sz="2400" dirty="0"/>
              <a:t>de que podamos involucrar a los interesados en el proyecto, debemos identificarlos.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76</a:t>
            </a:fld>
            <a:endParaRPr lang="en-US" sz="1600"/>
          </a:p>
        </p:txBody>
      </p:sp>
    </p:spTree>
    <p:extLst>
      <p:ext uri="{BB962C8B-B14F-4D97-AF65-F5344CB8AC3E}">
        <p14:creationId xmlns:p14="http://schemas.microsoft.com/office/powerpoint/2010/main" val="114196850"/>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Identifying the Project Stakeholders</a:t>
            </a:r>
          </a:p>
        </p:txBody>
      </p:sp>
      <p:sp>
        <p:nvSpPr>
          <p:cNvPr id="3" name="Marcador de contenido 2"/>
          <p:cNvSpPr>
            <a:spLocks noGrp="1"/>
          </p:cNvSpPr>
          <p:nvPr>
            <p:ph idx="1"/>
          </p:nvPr>
        </p:nvSpPr>
        <p:spPr>
          <a:xfrm>
            <a:off x="1097280" y="2084831"/>
            <a:ext cx="10262382" cy="4374953"/>
          </a:xfrm>
        </p:spPr>
        <p:txBody>
          <a:bodyPr>
            <a:noAutofit/>
          </a:bodyPr>
          <a:lstStyle/>
          <a:p>
            <a:pPr>
              <a:spcBef>
                <a:spcPts val="500"/>
              </a:spcBef>
              <a:spcAft>
                <a:spcPts val="300"/>
              </a:spcAft>
              <a:buClr>
                <a:schemeClr val="accent2"/>
              </a:buClr>
              <a:buFont typeface="Wingdings" charset="2"/>
              <a:buChar char="v"/>
            </a:pPr>
            <a:r>
              <a:rPr lang="es-ES_tradnl" sz="2400" dirty="0" smtClean="0"/>
              <a:t>Las </a:t>
            </a:r>
            <a:r>
              <a:rPr lang="es-ES_tradnl" sz="2400" dirty="0"/>
              <a:t>partes interesadas del proyecto son individuos y organizaciones cuyos intereses se ven afectados (positiva o negativamente) por la ejecución y finalización del proyecto y / o quién puede influir o impactar en 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En </a:t>
            </a:r>
            <a:r>
              <a:rPr lang="es-ES_tradnl" sz="2400" dirty="0"/>
              <a:t>otras palabras, un participante del proyecto tiene algo que ganar con el proyecto o algo que perder con 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En </a:t>
            </a:r>
            <a:r>
              <a:rPr lang="es-ES_tradnl" sz="2400" dirty="0"/>
              <a:t>consecuencia, las partes interesadas se dividen en dos grandes categorías: partes interesadas positivas, que normalmente se beneficiarán del éxito del proyecto, y partes interesadas negativas, que ven algún tipo de desventaja proveniente del proyecto.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77</a:t>
            </a:fld>
            <a:endParaRPr lang="en-US" sz="1600"/>
          </a:p>
        </p:txBody>
      </p:sp>
    </p:spTree>
    <p:extLst>
      <p:ext uri="{BB962C8B-B14F-4D97-AF65-F5344CB8AC3E}">
        <p14:creationId xmlns:p14="http://schemas.microsoft.com/office/powerpoint/2010/main" val="910488901"/>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Identifying the Project Stakeholders</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Las implicaciones obviamente son que a los interesados ​​</a:t>
            </a:r>
            <a:r>
              <a:rPr lang="es-ES_tradnl" sz="2400" dirty="0" smtClean="0"/>
              <a:t>positivos les </a:t>
            </a:r>
            <a:r>
              <a:rPr lang="es-ES_tradnl" sz="2400" dirty="0"/>
              <a:t>gustaría ver que el proyecto tenga éxito, y que los intereses </a:t>
            </a:r>
            <a:r>
              <a:rPr lang="es-ES_tradnl" sz="2400" dirty="0" smtClean="0"/>
              <a:t>de </a:t>
            </a:r>
            <a:r>
              <a:rPr lang="es-ES_tradnl" sz="2400" dirty="0"/>
              <a:t>los interesados ​​ negativos se atenderían mejor si el proyecto se retrasara o cancelara por completo. </a:t>
            </a:r>
            <a:endParaRPr lang="es-ES_tradnl" sz="2400" dirty="0" smtClean="0"/>
          </a:p>
          <a:p>
            <a:pPr>
              <a:spcBef>
                <a:spcPts val="500"/>
              </a:spcBef>
              <a:spcAft>
                <a:spcPts val="300"/>
              </a:spcAft>
              <a:buClr>
                <a:schemeClr val="accent2"/>
              </a:buClr>
              <a:buFont typeface="Wingdings" charset="2"/>
              <a:buChar char="v"/>
            </a:pPr>
            <a:endParaRPr lang="es-ES_tradnl" sz="2400" dirty="0"/>
          </a:p>
          <a:p>
            <a:pPr>
              <a:spcBef>
                <a:spcPts val="500"/>
              </a:spcBef>
              <a:spcAft>
                <a:spcPts val="300"/>
              </a:spcAft>
              <a:buClr>
                <a:schemeClr val="accent2"/>
              </a:buClr>
              <a:buFont typeface="Wingdings" charset="2"/>
              <a:buChar char="v"/>
            </a:pPr>
            <a:endParaRPr lang="es-ES_tradnl" sz="900" dirty="0" smtClean="0"/>
          </a:p>
          <a:p>
            <a:pPr>
              <a:spcBef>
                <a:spcPts val="500"/>
              </a:spcBef>
              <a:spcAft>
                <a:spcPts val="300"/>
              </a:spcAft>
              <a:buClr>
                <a:schemeClr val="accent2"/>
              </a:buClr>
              <a:buFont typeface="Wingdings" charset="2"/>
              <a:buChar char="v"/>
            </a:pPr>
            <a:r>
              <a:rPr lang="es-ES_tradnl" sz="2400" dirty="0" smtClean="0"/>
              <a:t>Por </a:t>
            </a:r>
            <a:r>
              <a:rPr lang="es-ES_tradnl" sz="2400" dirty="0"/>
              <a:t>ejemplo, el alcalde de su ciudad puede ser un actor positivo en un proyecto para abrir una tienda </a:t>
            </a:r>
            <a:r>
              <a:rPr lang="es-ES_tradnl" sz="2400" dirty="0" err="1"/>
              <a:t>Walmart</a:t>
            </a:r>
            <a:r>
              <a:rPr lang="es-ES_tradnl" sz="2400" dirty="0"/>
              <a:t> en su vecindario porque trae negocios a la ciudad, mientras que algunos líderes empresariales locales lo consideran una amenaza para sus negocios y, por lo tanto, pueden actuar como partes interesadas negativas</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78</a:t>
            </a:fld>
            <a:endParaRPr lang="en-US" sz="1600"/>
          </a:p>
        </p:txBody>
      </p:sp>
      <p:sp>
        <p:nvSpPr>
          <p:cNvPr id="4" name="Rectángulo redondeado 3"/>
          <p:cNvSpPr/>
          <p:nvPr/>
        </p:nvSpPr>
        <p:spPr>
          <a:xfrm>
            <a:off x="932688" y="3474720"/>
            <a:ext cx="10426974" cy="2084832"/>
          </a:xfrm>
          <a:prstGeom prst="roundRect">
            <a:avLst/>
          </a:prstGeom>
          <a:noFill/>
          <a:ln w="38100">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974394108"/>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Identifying the Project Stakeholders</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Las partes interesadas negativas a menudo son pasadas por alto por el gerente del proyecto y el equipo del proyecto, lo que aumenta el riesgo del mismo. </a:t>
            </a:r>
          </a:p>
          <a:p>
            <a:pPr>
              <a:spcBef>
                <a:spcPts val="500"/>
              </a:spcBef>
              <a:spcAft>
                <a:spcPts val="300"/>
              </a:spcAft>
              <a:buClr>
                <a:schemeClr val="accent2"/>
              </a:buClr>
              <a:buFont typeface="Wingdings" charset="2"/>
              <a:buChar char="v"/>
            </a:pPr>
            <a:r>
              <a:rPr lang="es-ES_tradnl" sz="2400" dirty="0"/>
              <a:t>Hacer caso omiso de las partes interesadas positivas o negativas del proyecto tendrá un impacto perjudicial en el proyecto. Por lo tanto, es importante que usted, como gerente de proyecto, comience a identificar a las partes interesadas del proyecto al principio del proyecto. </a:t>
            </a:r>
            <a:endParaRPr lang="es-ES_tradnl" sz="2400" dirty="0" smtClean="0"/>
          </a:p>
          <a:p>
            <a:pPr>
              <a:spcBef>
                <a:spcPts val="500"/>
              </a:spcBef>
              <a:spcAft>
                <a:spcPts val="300"/>
              </a:spcAft>
              <a:buClr>
                <a:schemeClr val="accent2"/>
              </a:buClr>
              <a:buFont typeface="Wingdings" charset="2"/>
              <a:buChar char="v"/>
            </a:pPr>
            <a:r>
              <a:rPr lang="es-ES_tradnl" sz="2400" dirty="0"/>
              <a:t>Las diferentes partes interesadas del proyecto pueden tener expectativas diferentes y conflictivas que necesita analizar y gestionar.</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79</a:t>
            </a:fld>
            <a:endParaRPr lang="en-US" sz="1600"/>
          </a:p>
        </p:txBody>
      </p:sp>
    </p:spTree>
    <p:extLst>
      <p:ext uri="{BB962C8B-B14F-4D97-AF65-F5344CB8AC3E}">
        <p14:creationId xmlns:p14="http://schemas.microsoft.com/office/powerpoint/2010/main" val="37374286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621792" y="1844275"/>
            <a:ext cx="11155680" cy="4560646"/>
          </a:xfrm>
        </p:spPr>
        <p:txBody>
          <a:bodyPr>
            <a:noAutofit/>
          </a:bodyPr>
          <a:lstStyle/>
          <a:p>
            <a:pPr>
              <a:spcBef>
                <a:spcPts val="500"/>
              </a:spcBef>
              <a:spcAft>
                <a:spcPts val="300"/>
              </a:spcAft>
              <a:buClr>
                <a:schemeClr val="accent2"/>
              </a:buClr>
              <a:buFont typeface="Wingdings" charset="2"/>
              <a:buChar char="v"/>
            </a:pPr>
            <a:r>
              <a:rPr lang="es-ES_tradnl" sz="2250" dirty="0"/>
              <a:t>Un equipo es un grupo de personas que </a:t>
            </a:r>
            <a:r>
              <a:rPr lang="es-ES_tradnl" sz="2250" dirty="0" smtClean="0"/>
              <a:t>tienen responsabilidades </a:t>
            </a:r>
            <a:r>
              <a:rPr lang="es-ES_tradnl" sz="2250" dirty="0"/>
              <a:t>individuales y trabajan de manera interdependiente en sus tareas independientes. </a:t>
            </a:r>
            <a:endParaRPr lang="es-ES_tradnl" sz="2250" dirty="0" smtClean="0"/>
          </a:p>
          <a:p>
            <a:pPr>
              <a:spcBef>
                <a:spcPts val="500"/>
              </a:spcBef>
              <a:spcAft>
                <a:spcPts val="300"/>
              </a:spcAft>
              <a:buClr>
                <a:schemeClr val="accent2"/>
              </a:buClr>
              <a:buFont typeface="Wingdings" charset="2"/>
              <a:buChar char="v"/>
            </a:pPr>
            <a:r>
              <a:rPr lang="es-ES_tradnl" sz="2250" dirty="0" smtClean="0"/>
              <a:t>Desde </a:t>
            </a:r>
            <a:r>
              <a:rPr lang="es-ES_tradnl" sz="2250" dirty="0"/>
              <a:t>un punto de vista científico, un equipo es una entidad dinámica, y su dinámica está determinada por la interacción entre sus miembros. Por lo tanto, para que el equipo tenga éxito, debe ser efectivo en ambas dimensiones: sus miembros deben ser </a:t>
            </a:r>
            <a:r>
              <a:rPr lang="es-ES_tradnl" sz="2250" i="1" dirty="0"/>
              <a:t>competentes</a:t>
            </a:r>
            <a:r>
              <a:rPr lang="es-ES_tradnl" sz="2250" dirty="0"/>
              <a:t> en el desempeño de sus tareas individuales, y la </a:t>
            </a:r>
            <a:r>
              <a:rPr lang="es-ES_tradnl" sz="2250" i="1" dirty="0"/>
              <a:t>interacción</a:t>
            </a:r>
            <a:r>
              <a:rPr lang="es-ES_tradnl" sz="2250" dirty="0"/>
              <a:t> entre ellos debe ser constructiva en general. </a:t>
            </a:r>
            <a:endParaRPr lang="es-ES_tradnl" sz="2250" dirty="0" smtClean="0"/>
          </a:p>
          <a:p>
            <a:pPr>
              <a:spcBef>
                <a:spcPts val="500"/>
              </a:spcBef>
              <a:spcAft>
                <a:spcPts val="300"/>
              </a:spcAft>
              <a:buClr>
                <a:schemeClr val="accent2"/>
              </a:buClr>
              <a:buFont typeface="Wingdings" charset="2"/>
              <a:buChar char="v"/>
            </a:pPr>
            <a:r>
              <a:rPr lang="es-ES_tradnl" sz="2250" dirty="0" smtClean="0"/>
              <a:t>Para </a:t>
            </a:r>
            <a:r>
              <a:rPr lang="es-ES_tradnl" sz="2250" dirty="0"/>
              <a:t>garantizarlo, debe </a:t>
            </a:r>
            <a:r>
              <a:rPr lang="es-ES_tradnl" sz="2250" b="1" dirty="0"/>
              <a:t>desarrollar y gestionar continuamente el equipo del proyecto</a:t>
            </a:r>
            <a:r>
              <a:rPr lang="es-ES_tradnl" sz="2250" dirty="0"/>
              <a:t>. </a:t>
            </a:r>
            <a:endParaRPr lang="es-ES_tradnl" sz="2250" dirty="0" smtClean="0"/>
          </a:p>
          <a:p>
            <a:pPr>
              <a:spcBef>
                <a:spcPts val="500"/>
              </a:spcBef>
              <a:spcAft>
                <a:spcPts val="300"/>
              </a:spcAft>
              <a:buClr>
                <a:schemeClr val="accent2"/>
              </a:buClr>
              <a:buFont typeface="Wingdings" charset="2"/>
              <a:buChar char="v"/>
            </a:pPr>
            <a:r>
              <a:rPr lang="es-ES_tradnl" sz="2250" dirty="0" smtClean="0"/>
              <a:t>Obtener </a:t>
            </a:r>
            <a:r>
              <a:rPr lang="es-ES_tradnl" sz="2250" dirty="0"/>
              <a:t>los individuos adecuados para el equipo del proyecto y desarrollar y gestionar el equipo es un arte, mientras que un equipo eficaz para que el proyecto sea un éxito es una ciencia que se desarrollará automáticamente si se hace bien la parte artística. Por lo tanto, la pregunta </a:t>
            </a:r>
            <a:r>
              <a:rPr lang="es-ES_tradnl" sz="2250" dirty="0" smtClean="0"/>
              <a:t>central es </a:t>
            </a:r>
            <a:r>
              <a:rPr lang="es-ES_tradnl" sz="2250" dirty="0"/>
              <a:t>cómo construir y administrar un equipo de proyecto de alto rendimiento y optimizar los recursos físicos y del equipo mediante el uso de la administración de recursos.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a:t>
            </a:fld>
            <a:endParaRPr lang="en-US" sz="1600"/>
          </a:p>
        </p:txBody>
      </p:sp>
    </p:spTree>
    <p:extLst>
      <p:ext uri="{BB962C8B-B14F-4D97-AF65-F5344CB8AC3E}">
        <p14:creationId xmlns:p14="http://schemas.microsoft.com/office/powerpoint/2010/main" val="644604986"/>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Identifying the Project Stakeholders</a:t>
            </a:r>
          </a:p>
        </p:txBody>
      </p:sp>
      <p:sp>
        <p:nvSpPr>
          <p:cNvPr id="3" name="Marcador de contenido 2"/>
          <p:cNvSpPr>
            <a:spLocks noGrp="1"/>
          </p:cNvSpPr>
          <p:nvPr>
            <p:ph idx="1"/>
          </p:nvPr>
        </p:nvSpPr>
        <p:spPr>
          <a:xfrm>
            <a:off x="1097280" y="2011679"/>
            <a:ext cx="10262382" cy="4448105"/>
          </a:xfrm>
        </p:spPr>
        <p:txBody>
          <a:bodyPr>
            <a:noAutofit/>
          </a:bodyPr>
          <a:lstStyle/>
          <a:p>
            <a:pPr>
              <a:spcBef>
                <a:spcPts val="500"/>
              </a:spcBef>
              <a:spcAft>
                <a:spcPts val="300"/>
              </a:spcAft>
              <a:buClr>
                <a:schemeClr val="accent2"/>
              </a:buClr>
              <a:buFont typeface="Wingdings" charset="2"/>
              <a:buChar char="v"/>
            </a:pPr>
            <a:r>
              <a:rPr lang="es-ES_tradnl" sz="2400" dirty="0" smtClean="0"/>
              <a:t>La </a:t>
            </a:r>
            <a:r>
              <a:rPr lang="es-ES_tradnl" sz="2400" dirty="0"/>
              <a:t>identificación de todas las partes interesadas del proyecto puede ser una tarea difícil, pero las más obvias son el gerente de proyecto, el gerente de programa, el gerente de </a:t>
            </a:r>
            <a:r>
              <a:rPr lang="es-ES_tradnl" sz="2400" dirty="0" smtClean="0"/>
              <a:t>cartera (portafolio), </a:t>
            </a:r>
            <a:r>
              <a:rPr lang="es-ES_tradnl" sz="2400" dirty="0"/>
              <a:t>los clientes y usuarios, el patrocinador de proyecto, la oficina de gestión de proyecto, el equipo de proyecto, la gestión de operaciones, los vendedores y socios comerciales, y </a:t>
            </a:r>
            <a:r>
              <a:rPr lang="es-ES_tradnl" sz="2400" dirty="0" smtClean="0"/>
              <a:t>gerentes </a:t>
            </a:r>
            <a:r>
              <a:rPr lang="es-ES_tradnl" sz="2400" dirty="0" err="1" smtClean="0"/>
              <a:t>fncionales</a:t>
            </a:r>
            <a:r>
              <a:rPr lang="es-ES_tradnl" sz="2400" dirty="0" smtClean="0"/>
              <a:t> </a:t>
            </a:r>
            <a:r>
              <a:rPr lang="es-ES_tradnl" sz="2400" dirty="0"/>
              <a:t>relacionados con 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Además </a:t>
            </a:r>
            <a:r>
              <a:rPr lang="es-ES_tradnl" sz="2400" dirty="0"/>
              <a:t>de estas partes interesadas </a:t>
            </a:r>
            <a:r>
              <a:rPr lang="es-ES_tradnl" sz="2400" dirty="0" smtClean="0"/>
              <a:t>clave, </a:t>
            </a:r>
            <a:r>
              <a:rPr lang="es-ES_tradnl" sz="2400" dirty="0"/>
              <a:t>puede haber otras partes interesadas menos obvias dentro y fuera de su organización. Dependiendo del proyecto, estos pueden incluir inversionistas, vendedores, contratistas, miembros de la familia del equipo del proyecto, agencias gubernamentales, medios de comunicación, organizaciones de cabildeo, ciudadanos individuales y la sociedad en general.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80</a:t>
            </a:fld>
            <a:endParaRPr lang="en-US" sz="1600"/>
          </a:p>
        </p:txBody>
      </p:sp>
    </p:spTree>
    <p:extLst>
      <p:ext uri="{BB962C8B-B14F-4D97-AF65-F5344CB8AC3E}">
        <p14:creationId xmlns:p14="http://schemas.microsoft.com/office/powerpoint/2010/main" val="701249299"/>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Identifying the Project Stakeholders</a:t>
            </a:r>
          </a:p>
        </p:txBody>
      </p:sp>
      <p:sp>
        <p:nvSpPr>
          <p:cNvPr id="3" name="Marcador de contenido 2"/>
          <p:cNvSpPr>
            <a:spLocks noGrp="1"/>
          </p:cNvSpPr>
          <p:nvPr>
            <p:ph idx="1"/>
          </p:nvPr>
        </p:nvSpPr>
        <p:spPr>
          <a:xfrm>
            <a:off x="1097280" y="2414015"/>
            <a:ext cx="10262382" cy="4045769"/>
          </a:xfrm>
        </p:spPr>
        <p:txBody>
          <a:bodyPr>
            <a:noAutofit/>
          </a:bodyPr>
          <a:lstStyle/>
          <a:p>
            <a:pPr>
              <a:spcBef>
                <a:spcPts val="500"/>
              </a:spcBef>
              <a:spcAft>
                <a:spcPts val="300"/>
              </a:spcAft>
              <a:buClr>
                <a:schemeClr val="accent2"/>
              </a:buClr>
              <a:buFont typeface="Wingdings" charset="2"/>
              <a:buChar char="v"/>
            </a:pPr>
            <a:r>
              <a:rPr lang="es-ES_tradnl" sz="2400" dirty="0"/>
              <a:t>Es fundamental para el éxito del proyecto que usted identifique a las partes interesadas, tanto positivas como negativas, al principio del proyecto, que comprenda y analice sus expectativas variables y conflictivas, y que maneje esas expectativas a lo largo del </a:t>
            </a:r>
            <a:r>
              <a:rPr lang="es-ES_tradnl" sz="2400" dirty="0" smtClean="0"/>
              <a:t>proyecto.</a:t>
            </a:r>
          </a:p>
          <a:p>
            <a:pPr>
              <a:spcBef>
                <a:spcPts val="500"/>
              </a:spcBef>
              <a:spcAft>
                <a:spcPts val="300"/>
              </a:spcAft>
              <a:buClr>
                <a:schemeClr val="accent2"/>
              </a:buClr>
              <a:buFont typeface="Wingdings" charset="2"/>
              <a:buChar char="v"/>
            </a:pPr>
            <a:r>
              <a:rPr lang="es-ES_tradnl" sz="2400" dirty="0" smtClean="0"/>
              <a:t>La </a:t>
            </a:r>
            <a:r>
              <a:rPr lang="es-ES_tradnl" sz="2400" dirty="0"/>
              <a:t>Tabla 8-2 presenta el proceso de Identificación de partes interesadas en términos de su entrada, herramientas, técnicas y salida. </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81</a:t>
            </a:fld>
            <a:endParaRPr lang="en-US" sz="1600"/>
          </a:p>
        </p:txBody>
      </p:sp>
    </p:spTree>
    <p:extLst>
      <p:ext uri="{BB962C8B-B14F-4D97-AF65-F5344CB8AC3E}">
        <p14:creationId xmlns:p14="http://schemas.microsoft.com/office/powerpoint/2010/main" val="7359437"/>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82</a:t>
            </a:fld>
            <a:endParaRPr lang="en-US" sz="1600" dirty="0"/>
          </a:p>
        </p:txBody>
      </p:sp>
      <p:sp>
        <p:nvSpPr>
          <p:cNvPr id="6" name="Título 1"/>
          <p:cNvSpPr txBox="1">
            <a:spLocks/>
          </p:cNvSpPr>
          <p:nvPr/>
        </p:nvSpPr>
        <p:spPr>
          <a:xfrm>
            <a:off x="463163" y="590089"/>
            <a:ext cx="3231013"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2800" dirty="0"/>
              <a:t>Identifying the Project Stakeholders</a:t>
            </a:r>
            <a:endParaRPr lang="en-US" sz="4300" dirty="0"/>
          </a:p>
        </p:txBody>
      </p:sp>
      <p:pic>
        <p:nvPicPr>
          <p:cNvPr id="3" name="Imagen 2"/>
          <p:cNvPicPr>
            <a:picLocks noChangeAspect="1"/>
          </p:cNvPicPr>
          <p:nvPr/>
        </p:nvPicPr>
        <p:blipFill>
          <a:blip r:embed="rId3"/>
          <a:stretch>
            <a:fillRect/>
          </a:stretch>
        </p:blipFill>
        <p:spPr>
          <a:xfrm>
            <a:off x="3968496" y="175005"/>
            <a:ext cx="7675372" cy="6580869"/>
          </a:xfrm>
          <a:prstGeom prst="rect">
            <a:avLst/>
          </a:prstGeom>
        </p:spPr>
      </p:pic>
    </p:spTree>
    <p:extLst>
      <p:ext uri="{BB962C8B-B14F-4D97-AF65-F5344CB8AC3E}">
        <p14:creationId xmlns:p14="http://schemas.microsoft.com/office/powerpoint/2010/main" val="550716214"/>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Identifying the Project Stakeholders</a:t>
            </a:r>
          </a:p>
        </p:txBody>
      </p:sp>
      <p:sp>
        <p:nvSpPr>
          <p:cNvPr id="3" name="Marcador de contenido 2"/>
          <p:cNvSpPr>
            <a:spLocks noGrp="1"/>
          </p:cNvSpPr>
          <p:nvPr>
            <p:ph idx="1"/>
          </p:nvPr>
        </p:nvSpPr>
        <p:spPr>
          <a:xfrm>
            <a:off x="1097280" y="2267711"/>
            <a:ext cx="10262382" cy="4192073"/>
          </a:xfrm>
        </p:spPr>
        <p:txBody>
          <a:bodyPr>
            <a:noAutofit/>
          </a:bodyPr>
          <a:lstStyle/>
          <a:p>
            <a:pPr>
              <a:spcBef>
                <a:spcPts val="500"/>
              </a:spcBef>
              <a:spcAft>
                <a:spcPts val="300"/>
              </a:spcAft>
              <a:buClr>
                <a:schemeClr val="accent2"/>
              </a:buClr>
              <a:buFont typeface="Wingdings" charset="2"/>
              <a:buChar char="v"/>
            </a:pPr>
            <a:r>
              <a:rPr lang="es-ES_tradnl" sz="2400" dirty="0"/>
              <a:t>La identificación de las partes interesadas incluye lo siguiente</a:t>
            </a:r>
            <a:r>
              <a:rPr lang="es-ES_tradnl" sz="2400" dirty="0" smtClean="0"/>
              <a:t>:</a:t>
            </a:r>
          </a:p>
          <a:p>
            <a:pPr marL="292608" lvl="1" indent="0">
              <a:spcBef>
                <a:spcPts val="500"/>
              </a:spcBef>
              <a:spcAft>
                <a:spcPts val="300"/>
              </a:spcAft>
              <a:buClr>
                <a:schemeClr val="accent2"/>
              </a:buClr>
              <a:buNone/>
            </a:pPr>
            <a:r>
              <a:rPr lang="es-ES_tradnl" sz="2400" dirty="0" smtClean="0"/>
              <a:t>• </a:t>
            </a:r>
            <a:r>
              <a:rPr lang="es-ES_tradnl" sz="2400" dirty="0"/>
              <a:t>Identificar individuos y organizaciones que puedan influir en el proyecto y / o ser impactados por el proyecto</a:t>
            </a:r>
            <a:r>
              <a:rPr lang="es-ES_tradnl" sz="2400" dirty="0" smtClean="0"/>
              <a:t>.</a:t>
            </a:r>
          </a:p>
          <a:p>
            <a:pPr marL="292608" lvl="1" indent="0">
              <a:spcBef>
                <a:spcPts val="500"/>
              </a:spcBef>
              <a:spcAft>
                <a:spcPts val="300"/>
              </a:spcAft>
              <a:buClr>
                <a:schemeClr val="accent2"/>
              </a:buClr>
              <a:buNone/>
            </a:pPr>
            <a:r>
              <a:rPr lang="es-ES_tradnl" sz="2400" dirty="0" smtClean="0"/>
              <a:t>• </a:t>
            </a:r>
            <a:r>
              <a:rPr lang="es-ES_tradnl" sz="2400" dirty="0"/>
              <a:t>Documentar información relevante sobre los individuos </a:t>
            </a:r>
            <a:r>
              <a:rPr lang="es-ES_tradnl" sz="2400" dirty="0" smtClean="0"/>
              <a:t>y organizaciones </a:t>
            </a:r>
            <a:r>
              <a:rPr lang="es-ES_tradnl" sz="2400" dirty="0"/>
              <a:t>y sobre sus intereses y participación en el proyecto, etc</a:t>
            </a:r>
            <a:r>
              <a:rPr lang="es-ES_tradnl" sz="2400" dirty="0" smtClean="0"/>
              <a:t>.</a:t>
            </a:r>
          </a:p>
          <a:p>
            <a:pPr marL="292608" lvl="1" indent="0">
              <a:spcBef>
                <a:spcPts val="500"/>
              </a:spcBef>
              <a:spcAft>
                <a:spcPts val="300"/>
              </a:spcAft>
              <a:buClr>
                <a:schemeClr val="accent2"/>
              </a:buClr>
              <a:buNone/>
            </a:pPr>
            <a:r>
              <a:rPr lang="es-ES_tradnl" sz="2400" dirty="0" smtClean="0"/>
              <a:t>• </a:t>
            </a:r>
            <a:r>
              <a:rPr lang="es-ES_tradnl" sz="2400" dirty="0"/>
              <a:t>Documentar cómo estas personas y organizaciones </a:t>
            </a:r>
            <a:r>
              <a:rPr lang="es-ES_tradnl" sz="2400" dirty="0" smtClean="0"/>
              <a:t>pueden influenciar </a:t>
            </a:r>
            <a:r>
              <a:rPr lang="es-ES_tradnl" sz="2400" dirty="0"/>
              <a:t>el proyecto y cómo pueden ser impactados por el proyecto</a:t>
            </a:r>
            <a:r>
              <a:rPr lang="es-ES_tradnl" sz="2400" dirty="0" smtClean="0"/>
              <a:t>.</a:t>
            </a:r>
          </a:p>
          <a:p>
            <a:pPr marL="292608" lvl="1" indent="0">
              <a:spcBef>
                <a:spcPts val="500"/>
              </a:spcBef>
              <a:spcAft>
                <a:spcPts val="300"/>
              </a:spcAft>
              <a:buClr>
                <a:schemeClr val="accent2"/>
              </a:buClr>
              <a:buNone/>
            </a:pPr>
            <a:r>
              <a:rPr lang="es-ES_tradnl" sz="2400" dirty="0" smtClean="0"/>
              <a:t>• </a:t>
            </a:r>
            <a:r>
              <a:rPr lang="es-ES_tradnl" sz="2400" dirty="0"/>
              <a:t>Determinar el nivel de importancia de estas partes interesadas.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83</a:t>
            </a:fld>
            <a:endParaRPr lang="en-US" sz="1600"/>
          </a:p>
        </p:txBody>
      </p:sp>
    </p:spTree>
    <p:extLst>
      <p:ext uri="{BB962C8B-B14F-4D97-AF65-F5344CB8AC3E}">
        <p14:creationId xmlns:p14="http://schemas.microsoft.com/office/powerpoint/2010/main" val="255680704"/>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Identifying the Project Stakeholders</a:t>
            </a:r>
          </a:p>
        </p:txBody>
      </p:sp>
      <p:sp>
        <p:nvSpPr>
          <p:cNvPr id="3" name="Marcador de contenido 2"/>
          <p:cNvSpPr>
            <a:spLocks noGrp="1"/>
          </p:cNvSpPr>
          <p:nvPr>
            <p:ph idx="1"/>
          </p:nvPr>
        </p:nvSpPr>
        <p:spPr>
          <a:xfrm>
            <a:off x="1097280" y="2267711"/>
            <a:ext cx="10262382" cy="4192073"/>
          </a:xfrm>
        </p:spPr>
        <p:txBody>
          <a:bodyPr>
            <a:noAutofit/>
          </a:bodyPr>
          <a:lstStyle/>
          <a:p>
            <a:pPr>
              <a:spcBef>
                <a:spcPts val="500"/>
              </a:spcBef>
              <a:spcAft>
                <a:spcPts val="300"/>
              </a:spcAft>
              <a:buClr>
                <a:schemeClr val="accent2"/>
              </a:buClr>
              <a:buFont typeface="Wingdings" charset="2"/>
              <a:buChar char="v"/>
            </a:pPr>
            <a:r>
              <a:rPr lang="es-ES_tradnl" sz="3600" smtClean="0"/>
              <a:t>TALLER</a:t>
            </a:r>
            <a:endParaRPr lang="es-ES_tradnl" sz="36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84</a:t>
            </a:fld>
            <a:endParaRPr lang="en-US" sz="1600"/>
          </a:p>
        </p:txBody>
      </p:sp>
    </p:spTree>
    <p:extLst>
      <p:ext uri="{BB962C8B-B14F-4D97-AF65-F5344CB8AC3E}">
        <p14:creationId xmlns:p14="http://schemas.microsoft.com/office/powerpoint/2010/main" val="922453934"/>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Planning Stakeholder Engagement</a:t>
            </a:r>
          </a:p>
        </p:txBody>
      </p:sp>
      <p:sp>
        <p:nvSpPr>
          <p:cNvPr id="3" name="Marcador de contenido 2"/>
          <p:cNvSpPr>
            <a:spLocks noGrp="1"/>
          </p:cNvSpPr>
          <p:nvPr>
            <p:ph idx="1"/>
          </p:nvPr>
        </p:nvSpPr>
        <p:spPr>
          <a:xfrm>
            <a:off x="1097280" y="2157983"/>
            <a:ext cx="10262382" cy="4301801"/>
          </a:xfrm>
        </p:spPr>
        <p:txBody>
          <a:bodyPr>
            <a:noAutofit/>
          </a:bodyPr>
          <a:lstStyle/>
          <a:p>
            <a:pPr>
              <a:spcBef>
                <a:spcPts val="500"/>
              </a:spcBef>
              <a:spcAft>
                <a:spcPts val="300"/>
              </a:spcAft>
              <a:buClr>
                <a:schemeClr val="accent2"/>
              </a:buClr>
              <a:buFont typeface="Wingdings" charset="2"/>
              <a:buChar char="v"/>
            </a:pPr>
            <a:r>
              <a:rPr lang="es-ES_tradnl" sz="2400" dirty="0"/>
              <a:t>La gestión de las partes interesadas es equivalente a gestionar </a:t>
            </a:r>
            <a:r>
              <a:rPr lang="es-ES_tradnl" sz="2400" i="1" dirty="0"/>
              <a:t>su participación </a:t>
            </a:r>
            <a:r>
              <a:rPr lang="es-ES_tradnl" sz="2400" dirty="0"/>
              <a:t>en el proyecto. Por lo tanto, el proceso del </a:t>
            </a:r>
            <a:r>
              <a:rPr lang="es-ES_tradnl" sz="2400" i="1" dirty="0"/>
              <a:t>Plan de Participación de las Partes Interesadas </a:t>
            </a:r>
            <a:r>
              <a:rPr lang="es-ES_tradnl" sz="2400" dirty="0"/>
              <a:t>consiste en desarrollar una estrategia de gestión para mantener a las partes interesadas involucradas de manera efectiva a lo largo del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Tenemos </a:t>
            </a:r>
            <a:r>
              <a:rPr lang="es-ES_tradnl" sz="2400" dirty="0"/>
              <a:t>toda la información requerida sobre las partes interesadas, como sus necesidades, expectativas, nivel de influencia y nivel de impacto, en el registro de partes interesadas. En base a esto, usted desarrolla enfoques para </a:t>
            </a:r>
            <a:r>
              <a:rPr lang="es-ES_tradnl" sz="2400" b="1" dirty="0"/>
              <a:t>interactuar</a:t>
            </a:r>
            <a:r>
              <a:rPr lang="es-ES_tradnl" sz="2400" dirty="0"/>
              <a:t> con las partes interesadas de manera </a:t>
            </a:r>
            <a:r>
              <a:rPr lang="es-ES_tradnl" sz="2400" b="1" dirty="0"/>
              <a:t>efectiva</a:t>
            </a:r>
            <a:r>
              <a:rPr lang="es-ES_tradnl" sz="2400" dirty="0"/>
              <a:t>. </a:t>
            </a:r>
            <a:r>
              <a:rPr lang="es-ES_tradnl" sz="2400" dirty="0" smtClean="0"/>
              <a:t>Utilice </a:t>
            </a:r>
            <a:r>
              <a:rPr lang="es-ES_tradnl" sz="2400" dirty="0"/>
              <a:t>algunas herramientas y técnicas con esta información, junto con el plan de gestión del proyecto, para desarrollar el plan de gestión de las partes interesadas</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85</a:t>
            </a:fld>
            <a:endParaRPr lang="en-US" sz="1600"/>
          </a:p>
        </p:txBody>
      </p:sp>
    </p:spTree>
    <p:extLst>
      <p:ext uri="{BB962C8B-B14F-4D97-AF65-F5344CB8AC3E}">
        <p14:creationId xmlns:p14="http://schemas.microsoft.com/office/powerpoint/2010/main" val="1228536655"/>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Planning Stakeholder Engagement</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Las entradas, herramientas y técnicas, y las salidas de este proceso se muestran en la Tabla 8-3. </a:t>
            </a:r>
            <a:endParaRPr lang="es-ES_tradnl" sz="2400" dirty="0" smtClean="0"/>
          </a:p>
          <a:p>
            <a:pPr>
              <a:spcBef>
                <a:spcPts val="500"/>
              </a:spcBef>
              <a:spcAft>
                <a:spcPts val="300"/>
              </a:spcAft>
              <a:buClr>
                <a:schemeClr val="accent2"/>
              </a:buClr>
              <a:buFont typeface="Wingdings" charset="2"/>
              <a:buChar char="v"/>
            </a:pPr>
            <a:r>
              <a:rPr lang="es-ES_tradnl" sz="2400" dirty="0" smtClean="0"/>
              <a:t>A </a:t>
            </a:r>
            <a:r>
              <a:rPr lang="es-ES_tradnl" sz="2400" dirty="0"/>
              <a:t>medida que avanza el proyecto, las membresías, las necesidades y las expectativas pueden seguir cambiando y, por lo tanto, es posible que este plan deba cambiarse </a:t>
            </a:r>
            <a:r>
              <a:rPr lang="es-ES_tradnl" sz="2400" dirty="0" smtClean="0"/>
              <a:t>varias </a:t>
            </a:r>
            <a:r>
              <a:rPr lang="es-ES_tradnl" sz="2400" dirty="0"/>
              <a:t>veces, repitiendo el proceso </a:t>
            </a:r>
            <a:r>
              <a:rPr lang="en-US" sz="2400" dirty="0"/>
              <a:t>Plan Stakeholder </a:t>
            </a:r>
            <a:r>
              <a:rPr lang="en-US" sz="2400" dirty="0" smtClean="0"/>
              <a:t>Engagement</a:t>
            </a:r>
            <a:r>
              <a:rPr lang="es-ES_tradnl" sz="2400" dirty="0" smtClean="0"/>
              <a:t>. </a:t>
            </a:r>
          </a:p>
          <a:p>
            <a:pPr>
              <a:spcBef>
                <a:spcPts val="500"/>
              </a:spcBef>
              <a:spcAft>
                <a:spcPts val="300"/>
              </a:spcAft>
              <a:buClr>
                <a:schemeClr val="accent2"/>
              </a:buClr>
              <a:buFont typeface="Wingdings" charset="2"/>
              <a:buChar char="v"/>
            </a:pPr>
            <a:r>
              <a:rPr lang="es-ES_tradnl" sz="2400" dirty="0" smtClean="0"/>
              <a:t>El </a:t>
            </a:r>
            <a:r>
              <a:rPr lang="es-ES_tradnl" sz="2400" dirty="0"/>
              <a:t>primer paso para desarrollar un plan de participación de las partes interesadas es obtener los datos en bruto de los elementos de entrada que se enumeran en la Tabla 8-3.</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86</a:t>
            </a:fld>
            <a:endParaRPr lang="en-US" sz="1600"/>
          </a:p>
        </p:txBody>
      </p:sp>
    </p:spTree>
    <p:extLst>
      <p:ext uri="{BB962C8B-B14F-4D97-AF65-F5344CB8AC3E}">
        <p14:creationId xmlns:p14="http://schemas.microsoft.com/office/powerpoint/2010/main" val="386620067"/>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87</a:t>
            </a:fld>
            <a:endParaRPr lang="en-US" sz="1600" dirty="0"/>
          </a:p>
        </p:txBody>
      </p:sp>
      <p:sp>
        <p:nvSpPr>
          <p:cNvPr id="6" name="Título 1"/>
          <p:cNvSpPr txBox="1">
            <a:spLocks/>
          </p:cNvSpPr>
          <p:nvPr/>
        </p:nvSpPr>
        <p:spPr>
          <a:xfrm>
            <a:off x="463163" y="590089"/>
            <a:ext cx="3231013"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2800" dirty="0"/>
              <a:t>Planning Stakeholder Engagement</a:t>
            </a:r>
            <a:endParaRPr lang="en-US" sz="4300" dirty="0"/>
          </a:p>
        </p:txBody>
      </p:sp>
      <p:pic>
        <p:nvPicPr>
          <p:cNvPr id="4" name="Imagen 3"/>
          <p:cNvPicPr>
            <a:picLocks noChangeAspect="1"/>
          </p:cNvPicPr>
          <p:nvPr/>
        </p:nvPicPr>
        <p:blipFill>
          <a:blip r:embed="rId3"/>
          <a:stretch>
            <a:fillRect/>
          </a:stretch>
        </p:blipFill>
        <p:spPr>
          <a:xfrm>
            <a:off x="3838548" y="298258"/>
            <a:ext cx="8024776" cy="6170676"/>
          </a:xfrm>
          <a:prstGeom prst="rect">
            <a:avLst/>
          </a:prstGeom>
        </p:spPr>
      </p:pic>
    </p:spTree>
    <p:extLst>
      <p:ext uri="{BB962C8B-B14F-4D97-AF65-F5344CB8AC3E}">
        <p14:creationId xmlns:p14="http://schemas.microsoft.com/office/powerpoint/2010/main" val="1919353574"/>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Stakeholder Engagement</a:t>
            </a:r>
          </a:p>
        </p:txBody>
      </p:sp>
      <p:sp>
        <p:nvSpPr>
          <p:cNvPr id="3" name="Marcador de contenido 2"/>
          <p:cNvSpPr>
            <a:spLocks noGrp="1"/>
          </p:cNvSpPr>
          <p:nvPr>
            <p:ph idx="1"/>
          </p:nvPr>
        </p:nvSpPr>
        <p:spPr>
          <a:xfrm>
            <a:off x="1097280" y="2322575"/>
            <a:ext cx="10262382" cy="4137209"/>
          </a:xfrm>
        </p:spPr>
        <p:txBody>
          <a:bodyPr>
            <a:noAutofit/>
          </a:bodyPr>
          <a:lstStyle/>
          <a:p>
            <a:pPr>
              <a:spcBef>
                <a:spcPts val="500"/>
              </a:spcBef>
              <a:spcAft>
                <a:spcPts val="300"/>
              </a:spcAft>
              <a:buClr>
                <a:schemeClr val="accent2"/>
              </a:buClr>
              <a:buFont typeface="Wingdings" charset="2"/>
              <a:buChar char="v"/>
            </a:pPr>
            <a:r>
              <a:rPr lang="es-ES_tradnl" sz="2400" dirty="0"/>
              <a:t>Gestionar el compromiso </a:t>
            </a:r>
            <a:r>
              <a:rPr lang="es-ES_tradnl" sz="2400" dirty="0" smtClean="0"/>
              <a:t>o </a:t>
            </a:r>
            <a:r>
              <a:rPr lang="es-ES_tradnl" sz="2400" dirty="0" err="1" smtClean="0"/>
              <a:t>participaci</a:t>
            </a:r>
            <a:r>
              <a:rPr lang="es-ES" sz="2400" dirty="0" err="1" smtClean="0"/>
              <a:t>ón</a:t>
            </a:r>
            <a:r>
              <a:rPr lang="es-ES" sz="2400" dirty="0" smtClean="0"/>
              <a:t> </a:t>
            </a:r>
            <a:r>
              <a:rPr lang="es-ES_tradnl" sz="2400" dirty="0" smtClean="0"/>
              <a:t>de </a:t>
            </a:r>
            <a:r>
              <a:rPr lang="es-ES_tradnl" sz="2400" dirty="0"/>
              <a:t>los interesados ​​significa </a:t>
            </a:r>
            <a:r>
              <a:rPr lang="es-ES_tradnl" sz="2400" b="1" dirty="0"/>
              <a:t>comunicarse y trabajar </a:t>
            </a:r>
            <a:r>
              <a:rPr lang="es-ES_tradnl" sz="2400" dirty="0"/>
              <a:t>con los interesados ​​para mantenerse en la misma página que ellos con respecto a los requisitos del proyecto al abordar sus necesidades, expectativas y problemas a medida que surjan. </a:t>
            </a:r>
            <a:endParaRPr lang="es-ES_tradnl" sz="2400" dirty="0" smtClean="0"/>
          </a:p>
          <a:p>
            <a:pPr>
              <a:spcBef>
                <a:spcPts val="500"/>
              </a:spcBef>
              <a:spcAft>
                <a:spcPts val="300"/>
              </a:spcAft>
              <a:buClr>
                <a:schemeClr val="accent2"/>
              </a:buClr>
              <a:buFont typeface="Wingdings" charset="2"/>
              <a:buChar char="v"/>
            </a:pPr>
            <a:r>
              <a:rPr lang="es-ES_tradnl" sz="2400" dirty="0" smtClean="0"/>
              <a:t>La </a:t>
            </a:r>
            <a:r>
              <a:rPr lang="es-ES_tradnl" sz="2400" dirty="0"/>
              <a:t>mejor manera de hacerlo es involucrarlos en la toma de decisiones del proyecto y la ejecución del proyecto en el nivel apropiado y en el momento adecuado. </a:t>
            </a:r>
            <a:endParaRPr lang="es-ES_tradnl"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88</a:t>
            </a:fld>
            <a:endParaRPr lang="en-US" sz="1600"/>
          </a:p>
        </p:txBody>
      </p:sp>
    </p:spTree>
    <p:extLst>
      <p:ext uri="{BB962C8B-B14F-4D97-AF65-F5344CB8AC3E}">
        <p14:creationId xmlns:p14="http://schemas.microsoft.com/office/powerpoint/2010/main" val="632633878"/>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Stakeholder Engagement</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¿Qué haces realmente cuando </a:t>
            </a:r>
            <a:r>
              <a:rPr lang="es-ES_tradnl" sz="2400" dirty="0" smtClean="0"/>
              <a:t>gestionas las </a:t>
            </a:r>
            <a:r>
              <a:rPr lang="es-ES_tradnl" sz="2400" dirty="0"/>
              <a:t>expectativas de los interesados? </a:t>
            </a:r>
            <a:endParaRPr lang="es-ES_tradnl" sz="2400" dirty="0" smtClean="0"/>
          </a:p>
          <a:p>
            <a:pPr>
              <a:spcBef>
                <a:spcPts val="500"/>
              </a:spcBef>
              <a:spcAft>
                <a:spcPts val="300"/>
              </a:spcAft>
              <a:buClr>
                <a:schemeClr val="accent2"/>
              </a:buClr>
              <a:buFont typeface="Wingdings" charset="2"/>
              <a:buChar char="v"/>
            </a:pPr>
            <a:r>
              <a:rPr lang="es-ES_tradnl" sz="2400" dirty="0" smtClean="0"/>
              <a:t>Esta </a:t>
            </a:r>
            <a:r>
              <a:rPr lang="es-ES_tradnl" sz="2400" dirty="0"/>
              <a:t>es una tarea de tres vertientes: </a:t>
            </a:r>
            <a:endParaRPr lang="es-ES_tradnl" sz="2400" dirty="0" smtClean="0"/>
          </a:p>
          <a:p>
            <a:pPr>
              <a:spcBef>
                <a:spcPts val="500"/>
              </a:spcBef>
              <a:spcAft>
                <a:spcPts val="300"/>
              </a:spcAft>
              <a:buClr>
                <a:schemeClr val="accent2"/>
              </a:buClr>
              <a:buFont typeface="Wingdings" charset="2"/>
              <a:buChar char="v"/>
            </a:pPr>
            <a:endParaRPr lang="es-ES_tradnl" sz="2400" dirty="0" smtClean="0"/>
          </a:p>
          <a:p>
            <a:pPr>
              <a:spcBef>
                <a:spcPts val="500"/>
              </a:spcBef>
              <a:spcAft>
                <a:spcPts val="300"/>
              </a:spcAft>
              <a:buClr>
                <a:schemeClr val="accent2"/>
              </a:buClr>
              <a:buFont typeface="Wingdings" charset="2"/>
              <a:buChar char="v"/>
            </a:pPr>
            <a:r>
              <a:rPr lang="es-ES_tradnl" sz="2400" i="1" dirty="0" smtClean="0"/>
              <a:t>Participación </a:t>
            </a:r>
            <a:r>
              <a:rPr lang="es-ES_tradnl" sz="2400" i="1" dirty="0"/>
              <a:t>para la </a:t>
            </a:r>
            <a:r>
              <a:rPr lang="es-ES_tradnl" sz="2400" i="1" dirty="0" smtClean="0"/>
              <a:t>confirmación: </a:t>
            </a:r>
            <a:r>
              <a:rPr lang="es-ES_tradnl" sz="2400" dirty="0" smtClean="0"/>
              <a:t>Involucre </a:t>
            </a:r>
            <a:r>
              <a:rPr lang="es-ES_tradnl" sz="2400" dirty="0"/>
              <a:t>a las partes interesadas en la toma de decisiones del proyecto y la ejecución del proyecto en el nivel adecuado en el momento adecuado para garantizar o confirmar su apoyo continuo al proyecto. </a:t>
            </a:r>
            <a:endParaRPr lang="es-ES_tradnl" sz="2400" dirty="0" smtClean="0"/>
          </a:p>
          <a:p>
            <a:pPr>
              <a:spcBef>
                <a:spcPts val="500"/>
              </a:spcBef>
              <a:spcAft>
                <a:spcPts val="300"/>
              </a:spcAft>
              <a:buClr>
                <a:schemeClr val="accent2"/>
              </a:buClr>
              <a:buFont typeface="Wingdings" charset="2"/>
              <a:buChar char="v"/>
            </a:pPr>
            <a:r>
              <a:rPr lang="es-ES_tradnl" sz="2400" i="1" dirty="0" smtClean="0"/>
              <a:t>Expectativas </a:t>
            </a:r>
            <a:r>
              <a:rPr lang="es-ES_tradnl" sz="2400" i="1" dirty="0"/>
              <a:t>de </a:t>
            </a:r>
            <a:r>
              <a:rPr lang="es-ES_tradnl" sz="2400" i="1" dirty="0" smtClean="0"/>
              <a:t>contención: </a:t>
            </a:r>
            <a:r>
              <a:rPr lang="es-ES_tradnl" sz="2400" dirty="0"/>
              <a:t>Supervise y mantenga las expectativas de las partes interesadas dentro del alcance del proyecto y el plan de gestión del proyecto a través de la comunicación activa, incluida la negociación.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89</a:t>
            </a:fld>
            <a:endParaRPr lang="en-US" sz="1600"/>
          </a:p>
        </p:txBody>
      </p:sp>
    </p:spTree>
    <p:extLst>
      <p:ext uri="{BB962C8B-B14F-4D97-AF65-F5344CB8AC3E}">
        <p14:creationId xmlns:p14="http://schemas.microsoft.com/office/powerpoint/2010/main" val="46232956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Resource Management: Big Picture</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300" dirty="0" smtClean="0"/>
              <a:t>Para </a:t>
            </a:r>
            <a:r>
              <a:rPr lang="es-ES_tradnl" sz="2300" dirty="0"/>
              <a:t>implementar </a:t>
            </a:r>
            <a:r>
              <a:rPr lang="es-ES_tradnl" sz="2300" dirty="0" smtClean="0"/>
              <a:t>el cronograma del proyecto </a:t>
            </a:r>
            <a:r>
              <a:rPr lang="es-ES_tradnl" sz="2300" dirty="0"/>
              <a:t>necesita recursos, que son administrados por la </a:t>
            </a:r>
            <a:r>
              <a:rPr lang="es-ES_tradnl" sz="2300" dirty="0" err="1" smtClean="0"/>
              <a:t>gesti</a:t>
            </a:r>
            <a:r>
              <a:rPr lang="es-ES" sz="2300" dirty="0" err="1" smtClean="0"/>
              <a:t>ón</a:t>
            </a:r>
            <a:r>
              <a:rPr lang="es-ES" sz="2300" dirty="0" smtClean="0"/>
              <a:t> </a:t>
            </a:r>
            <a:r>
              <a:rPr lang="es-ES_tradnl" sz="2300" dirty="0" smtClean="0"/>
              <a:t>de </a:t>
            </a:r>
            <a:r>
              <a:rPr lang="es-ES_tradnl" sz="2300" dirty="0"/>
              <a:t>recursos del proyecto, cuyo panorama general se ilustra en la Figura 6-1. Los procesos en cuadros grises en esta figura son externos a la administración de recursos. </a:t>
            </a:r>
            <a:endParaRPr lang="es-ES_tradnl" sz="2300" dirty="0" smtClean="0"/>
          </a:p>
          <a:p>
            <a:pPr>
              <a:spcBef>
                <a:spcPts val="500"/>
              </a:spcBef>
              <a:spcAft>
                <a:spcPts val="300"/>
              </a:spcAft>
              <a:buClr>
                <a:schemeClr val="accent2"/>
              </a:buClr>
              <a:buFont typeface="Wingdings" charset="2"/>
              <a:buChar char="v"/>
            </a:pPr>
            <a:r>
              <a:rPr lang="es-ES_tradnl" sz="2300" dirty="0" smtClean="0"/>
              <a:t>Como </a:t>
            </a:r>
            <a:r>
              <a:rPr lang="es-ES_tradnl" sz="2300" dirty="0"/>
              <a:t>se muestra en la Figura 6-1, el proceso Estimar </a:t>
            </a:r>
            <a:r>
              <a:rPr lang="es-ES_tradnl" sz="2300" dirty="0" smtClean="0"/>
              <a:t>actividad de recursos (</a:t>
            </a:r>
            <a:r>
              <a:rPr lang="es-ES_tradnl" sz="2300" dirty="0" err="1" smtClean="0"/>
              <a:t>Estimate</a:t>
            </a:r>
            <a:r>
              <a:rPr lang="es-ES_tradnl" sz="2300" dirty="0" smtClean="0"/>
              <a:t> </a:t>
            </a:r>
            <a:r>
              <a:rPr lang="es-ES_tradnl" sz="2300" dirty="0" err="1" smtClean="0"/>
              <a:t>activity</a:t>
            </a:r>
            <a:r>
              <a:rPr lang="es-ES_tradnl" sz="2300" dirty="0" smtClean="0"/>
              <a:t> </a:t>
            </a:r>
            <a:r>
              <a:rPr lang="es-ES_tradnl" sz="2300" dirty="0" err="1" smtClean="0"/>
              <a:t>resources</a:t>
            </a:r>
            <a:r>
              <a:rPr lang="es-ES_tradnl" sz="2300" dirty="0" smtClean="0"/>
              <a:t>), </a:t>
            </a:r>
            <a:r>
              <a:rPr lang="es-ES_tradnl" sz="2300" dirty="0"/>
              <a:t>un proceso de </a:t>
            </a:r>
            <a:r>
              <a:rPr lang="es-ES_tradnl" sz="2300" dirty="0" err="1" smtClean="0"/>
              <a:t>gesti</a:t>
            </a:r>
            <a:r>
              <a:rPr lang="es-ES" sz="2300" dirty="0" err="1" smtClean="0"/>
              <a:t>ón</a:t>
            </a:r>
            <a:r>
              <a:rPr lang="es-ES" sz="2300" dirty="0" smtClean="0"/>
              <a:t> </a:t>
            </a:r>
            <a:r>
              <a:rPr lang="es-ES_tradnl" sz="2300" dirty="0" smtClean="0"/>
              <a:t>de </a:t>
            </a:r>
            <a:r>
              <a:rPr lang="es-ES_tradnl" sz="2300" dirty="0"/>
              <a:t>recursos, genera requisitos de actividad </a:t>
            </a:r>
            <a:r>
              <a:rPr lang="es-ES_tradnl" sz="2300" dirty="0" smtClean="0"/>
              <a:t>de recursos, </a:t>
            </a:r>
            <a:r>
              <a:rPr lang="es-ES_tradnl" sz="2300" dirty="0"/>
              <a:t>que son una entrada para el proceso Desarrollar el cronograma del </a:t>
            </a:r>
            <a:r>
              <a:rPr lang="es-ES_tradnl" sz="2300" dirty="0" smtClean="0"/>
              <a:t>proyecto (</a:t>
            </a:r>
            <a:r>
              <a:rPr lang="es-ES_tradnl" sz="2300" dirty="0" err="1" smtClean="0"/>
              <a:t>Develop</a:t>
            </a:r>
            <a:r>
              <a:rPr lang="es-ES_tradnl" sz="2300" dirty="0" smtClean="0"/>
              <a:t> Schedule), </a:t>
            </a:r>
            <a:r>
              <a:rPr lang="es-ES_tradnl" sz="2300" dirty="0"/>
              <a:t>que a su vez se utiliza para estimar el costo. </a:t>
            </a:r>
            <a:endParaRPr lang="es-ES_tradnl" sz="2300" dirty="0" smtClean="0"/>
          </a:p>
          <a:p>
            <a:pPr>
              <a:spcBef>
                <a:spcPts val="500"/>
              </a:spcBef>
              <a:spcAft>
                <a:spcPts val="300"/>
              </a:spcAft>
              <a:buClr>
                <a:schemeClr val="accent2"/>
              </a:buClr>
              <a:buFont typeface="Wingdings" charset="2"/>
              <a:buChar char="v"/>
            </a:pPr>
            <a:r>
              <a:rPr lang="es-ES_tradnl" sz="2300" dirty="0" smtClean="0"/>
              <a:t>El </a:t>
            </a:r>
            <a:r>
              <a:rPr lang="es-ES_tradnl" sz="2300" dirty="0"/>
              <a:t>costo estimado es una aportación al proceso de Estimación </a:t>
            </a:r>
            <a:r>
              <a:rPr lang="es-ES_tradnl" sz="2300" dirty="0" smtClean="0"/>
              <a:t>de </a:t>
            </a:r>
            <a:r>
              <a:rPr lang="es-ES_tradnl" sz="2300" dirty="0"/>
              <a:t>la </a:t>
            </a:r>
            <a:r>
              <a:rPr lang="es-ES_tradnl" sz="2300" dirty="0" smtClean="0"/>
              <a:t>actividad de los recursos, </a:t>
            </a:r>
            <a:r>
              <a:rPr lang="es-ES_tradnl" sz="2300" dirty="0"/>
              <a:t>y también una aportación para Determinar el </a:t>
            </a:r>
            <a:r>
              <a:rPr lang="es-ES_tradnl" sz="2300" dirty="0" smtClean="0"/>
              <a:t>presupuesto (Determine Budget), </a:t>
            </a:r>
            <a:r>
              <a:rPr lang="es-ES_tradnl" sz="2300" dirty="0"/>
              <a:t>que genera la línea de base de costos que es una aportación para la adquisición de recursos. Tenga en cuenta aquí la estrecha conexión entre la gestión de recursos y la gestión de costes.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a:t>
            </a:fld>
            <a:endParaRPr lang="en-US" sz="1600"/>
          </a:p>
        </p:txBody>
      </p:sp>
    </p:spTree>
    <p:extLst>
      <p:ext uri="{BB962C8B-B14F-4D97-AF65-F5344CB8AC3E}">
        <p14:creationId xmlns:p14="http://schemas.microsoft.com/office/powerpoint/2010/main" val="625608743"/>
      </p:ext>
    </p:extLst>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Stakeholder Engagement</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i="1" dirty="0" smtClean="0"/>
              <a:t>Riesgo</a:t>
            </a:r>
            <a:r>
              <a:rPr lang="es-ES_tradnl" sz="2400" i="1" dirty="0"/>
              <a:t>, preocupaciones y problemas</a:t>
            </a:r>
            <a:r>
              <a:rPr lang="es-ES_tradnl" sz="2400" dirty="0"/>
              <a:t>. Aborde las inquietudes de las partes interesadas, incluidas aquellas que pueden, pero aún no se han convertido en problemas, por ejemplo, anticipar problemas en un futuro próximo. </a:t>
            </a:r>
            <a:endParaRPr lang="es-ES_tradnl" sz="2400" dirty="0" smtClean="0"/>
          </a:p>
          <a:p>
            <a:pPr>
              <a:spcBef>
                <a:spcPts val="500"/>
              </a:spcBef>
              <a:spcAft>
                <a:spcPts val="300"/>
              </a:spcAft>
              <a:buClr>
                <a:schemeClr val="accent2"/>
              </a:buClr>
              <a:buFont typeface="Wingdings" charset="2"/>
              <a:buChar char="v"/>
            </a:pPr>
            <a:r>
              <a:rPr lang="es-ES_tradnl" sz="2400" dirty="0" smtClean="0"/>
              <a:t>Abordar </a:t>
            </a:r>
            <a:r>
              <a:rPr lang="es-ES_tradnl" sz="2400" dirty="0"/>
              <a:t>tales preocupaciones puede descubrir algunos riesgos potenciales que deberán </a:t>
            </a:r>
            <a:r>
              <a:rPr lang="es-ES_tradnl" sz="2400" dirty="0" smtClean="0"/>
              <a:t>manejarse. </a:t>
            </a:r>
            <a:r>
              <a:rPr lang="es-ES_tradnl" sz="2400" dirty="0"/>
              <a:t>Un problema es un elemento o un asunto que se está discutiendo o en disputa, y hay opiniones y desacuerdos muy probables entre los interesados. </a:t>
            </a:r>
          </a:p>
          <a:p>
            <a:pPr>
              <a:spcBef>
                <a:spcPts val="500"/>
              </a:spcBef>
              <a:spcAft>
                <a:spcPts val="300"/>
              </a:spcAft>
              <a:buClr>
                <a:schemeClr val="accent2"/>
              </a:buClr>
              <a:buFont typeface="Wingdings" charset="2"/>
              <a:buChar char="v"/>
            </a:pPr>
            <a:r>
              <a:rPr lang="es-ES_tradnl" sz="2400" dirty="0" smtClean="0"/>
              <a:t>Comprenda, aclare </a:t>
            </a:r>
            <a:r>
              <a:rPr lang="es-ES_tradnl" sz="2400" dirty="0"/>
              <a:t>y </a:t>
            </a:r>
            <a:r>
              <a:rPr lang="es-ES_tradnl" sz="2400" dirty="0" err="1" smtClean="0"/>
              <a:t>resolva</a:t>
            </a:r>
            <a:r>
              <a:rPr lang="es-ES_tradnl" sz="2400" dirty="0" smtClean="0"/>
              <a:t> </a:t>
            </a:r>
            <a:r>
              <a:rPr lang="es-ES_tradnl" sz="2400" dirty="0"/>
              <a:t>los problemas planteados por las partes </a:t>
            </a:r>
            <a:r>
              <a:rPr lang="es-ES_tradnl" sz="2400" dirty="0" smtClean="0"/>
              <a:t>interesadas. </a:t>
            </a:r>
            <a:r>
              <a:rPr lang="es-ES_tradnl" sz="2400" dirty="0"/>
              <a:t>Algunas de las resoluciones pueden dar lugar a solicitudes de cambio; Otros problemas pueden posponerse al próximo proyecto o la siguiente fase</a:t>
            </a:r>
            <a:r>
              <a:rPr lang="es-ES_tradnl" sz="2400" dirty="0" smtClean="0"/>
              <a:t>.</a:t>
            </a: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90</a:t>
            </a:fld>
            <a:endParaRPr lang="en-US" sz="1600"/>
          </a:p>
        </p:txBody>
      </p:sp>
    </p:spTree>
    <p:extLst>
      <p:ext uri="{BB962C8B-B14F-4D97-AF65-F5344CB8AC3E}">
        <p14:creationId xmlns:p14="http://schemas.microsoft.com/office/powerpoint/2010/main" val="1150788801"/>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Stakeholder Engagement</a:t>
            </a:r>
          </a:p>
        </p:txBody>
      </p:sp>
      <p:sp>
        <p:nvSpPr>
          <p:cNvPr id="3" name="Marcador de contenido 2"/>
          <p:cNvSpPr>
            <a:spLocks noGrp="1"/>
          </p:cNvSpPr>
          <p:nvPr>
            <p:ph idx="1"/>
          </p:nvPr>
        </p:nvSpPr>
        <p:spPr>
          <a:xfrm>
            <a:off x="676656" y="1818249"/>
            <a:ext cx="10899648" cy="4560646"/>
          </a:xfrm>
        </p:spPr>
        <p:txBody>
          <a:bodyPr>
            <a:noAutofit/>
          </a:bodyPr>
          <a:lstStyle/>
          <a:p>
            <a:pPr>
              <a:spcBef>
                <a:spcPts val="500"/>
              </a:spcBef>
              <a:spcAft>
                <a:spcPts val="300"/>
              </a:spcAft>
              <a:buClr>
                <a:schemeClr val="accent2"/>
              </a:buClr>
              <a:buFont typeface="Wingdings" charset="2"/>
              <a:buChar char="v"/>
            </a:pPr>
            <a:r>
              <a:rPr lang="es-ES_tradnl" sz="2400" dirty="0" smtClean="0"/>
              <a:t>¡</a:t>
            </a:r>
            <a:r>
              <a:rPr lang="es-ES_tradnl" sz="2400" dirty="0"/>
              <a:t>Precaución! La importancia de resolver los problemas de manera oportuna no puede ser exagerada. Un problema no resuelto puede convertirse en una fuente importante de conflicto y un retraso en la finalización de las actividades del proyecto</a:t>
            </a:r>
            <a:r>
              <a:rPr lang="es-ES_tradnl" sz="2400" dirty="0" smtClean="0"/>
              <a:t>.</a:t>
            </a:r>
          </a:p>
          <a:p>
            <a:pPr>
              <a:spcBef>
                <a:spcPts val="500"/>
              </a:spcBef>
              <a:spcAft>
                <a:spcPts val="300"/>
              </a:spcAft>
              <a:buClr>
                <a:schemeClr val="accent2"/>
              </a:buClr>
              <a:buFont typeface="Wingdings" charset="2"/>
              <a:buChar char="v"/>
            </a:pPr>
            <a:endParaRPr lang="es-ES_tradnl" sz="2400" dirty="0"/>
          </a:p>
          <a:p>
            <a:pPr>
              <a:spcBef>
                <a:spcPts val="500"/>
              </a:spcBef>
              <a:spcAft>
                <a:spcPts val="300"/>
              </a:spcAft>
              <a:buClr>
                <a:schemeClr val="accent2"/>
              </a:buClr>
              <a:buFont typeface="Wingdings" charset="2"/>
              <a:buChar char="v"/>
            </a:pPr>
            <a:r>
              <a:rPr lang="es-ES_tradnl" sz="2400" dirty="0" smtClean="0"/>
              <a:t>Puede </a:t>
            </a:r>
            <a:r>
              <a:rPr lang="es-ES_tradnl" sz="2400" dirty="0"/>
              <a:t>mantener a las partes interesadas en la misma página que usted asegurándose de que entiendan la dinámica interna y las realidades del proyecto, como los riesgos y las </a:t>
            </a:r>
            <a:r>
              <a:rPr lang="es-ES_tradnl" sz="2400" dirty="0" smtClean="0"/>
              <a:t>interdependencias.</a:t>
            </a:r>
          </a:p>
          <a:p>
            <a:pPr>
              <a:spcBef>
                <a:spcPts val="500"/>
              </a:spcBef>
              <a:spcAft>
                <a:spcPts val="300"/>
              </a:spcAft>
              <a:buClr>
                <a:schemeClr val="accent2"/>
              </a:buClr>
              <a:buFont typeface="Wingdings" charset="2"/>
              <a:buChar char="v"/>
            </a:pPr>
            <a:r>
              <a:rPr lang="es-ES_tradnl" sz="2400" dirty="0" smtClean="0"/>
              <a:t>Mantenerlos </a:t>
            </a:r>
            <a:r>
              <a:rPr lang="es-ES_tradnl" sz="2400" dirty="0"/>
              <a:t>en contacto con la realidad del proyecto aumentará la probabilidad de éxito del </a:t>
            </a:r>
            <a:r>
              <a:rPr lang="es-ES_tradnl" sz="2400" dirty="0" smtClean="0"/>
              <a:t>proyecto.</a:t>
            </a:r>
          </a:p>
          <a:p>
            <a:pPr>
              <a:spcBef>
                <a:spcPts val="500"/>
              </a:spcBef>
              <a:spcAft>
                <a:spcPts val="300"/>
              </a:spcAft>
              <a:buClr>
                <a:schemeClr val="accent2"/>
              </a:buClr>
              <a:buFont typeface="Wingdings" charset="2"/>
              <a:buChar char="v"/>
            </a:pPr>
            <a:r>
              <a:rPr lang="es-ES_tradnl" sz="2400" dirty="0" smtClean="0"/>
              <a:t>Es </a:t>
            </a:r>
            <a:r>
              <a:rPr lang="es-ES_tradnl" sz="2400" dirty="0"/>
              <a:t>responsabilidad del gerente del proyecto administrar el </a:t>
            </a:r>
            <a:r>
              <a:rPr lang="es-ES_tradnl" sz="2400" dirty="0" smtClean="0"/>
              <a:t>compromiso/</a:t>
            </a:r>
            <a:r>
              <a:rPr lang="es-ES_tradnl" sz="2400" dirty="0" err="1" smtClean="0"/>
              <a:t>partici</a:t>
            </a:r>
            <a:r>
              <a:rPr lang="es-ES" sz="2400" dirty="0" smtClean="0"/>
              <a:t>pación</a:t>
            </a:r>
            <a:r>
              <a:rPr lang="es-ES_tradnl" sz="2400" dirty="0" smtClean="0"/>
              <a:t> </a:t>
            </a:r>
            <a:r>
              <a:rPr lang="es-ES_tradnl" sz="2400" dirty="0"/>
              <a:t>de los interesados ​​utilizando el proceso presentado en la Tabla 8-6 en términos de información, herramientas y técnica, y salida.</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91</a:t>
            </a:fld>
            <a:endParaRPr lang="en-US" sz="1600"/>
          </a:p>
        </p:txBody>
      </p:sp>
    </p:spTree>
    <p:extLst>
      <p:ext uri="{BB962C8B-B14F-4D97-AF65-F5344CB8AC3E}">
        <p14:creationId xmlns:p14="http://schemas.microsoft.com/office/powerpoint/2010/main" val="759420140"/>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92</a:t>
            </a:fld>
            <a:endParaRPr lang="en-US" sz="1600" dirty="0"/>
          </a:p>
        </p:txBody>
      </p:sp>
      <p:sp>
        <p:nvSpPr>
          <p:cNvPr id="6" name="Título 1"/>
          <p:cNvSpPr txBox="1">
            <a:spLocks/>
          </p:cNvSpPr>
          <p:nvPr/>
        </p:nvSpPr>
        <p:spPr>
          <a:xfrm>
            <a:off x="463163" y="590089"/>
            <a:ext cx="3231013" cy="979591"/>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2800" dirty="0"/>
              <a:t>Managing Stakeholder Engagement</a:t>
            </a:r>
            <a:endParaRPr lang="en-US" sz="4300" dirty="0"/>
          </a:p>
        </p:txBody>
      </p:sp>
      <p:pic>
        <p:nvPicPr>
          <p:cNvPr id="3" name="Imagen 2"/>
          <p:cNvPicPr>
            <a:picLocks noChangeAspect="1"/>
          </p:cNvPicPr>
          <p:nvPr/>
        </p:nvPicPr>
        <p:blipFill>
          <a:blip r:embed="rId3"/>
          <a:stretch>
            <a:fillRect/>
          </a:stretch>
        </p:blipFill>
        <p:spPr>
          <a:xfrm>
            <a:off x="3422313" y="189992"/>
            <a:ext cx="8471999" cy="5973064"/>
          </a:xfrm>
          <a:prstGeom prst="rect">
            <a:avLst/>
          </a:prstGeom>
        </p:spPr>
      </p:pic>
    </p:spTree>
    <p:extLst>
      <p:ext uri="{BB962C8B-B14F-4D97-AF65-F5344CB8AC3E}">
        <p14:creationId xmlns:p14="http://schemas.microsoft.com/office/powerpoint/2010/main" val="2134895409"/>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Stakeholder Engagement</a:t>
            </a:r>
          </a:p>
        </p:txBody>
      </p:sp>
      <p:sp>
        <p:nvSpPr>
          <p:cNvPr id="3" name="Marcador de contenido 2"/>
          <p:cNvSpPr>
            <a:spLocks noGrp="1"/>
          </p:cNvSpPr>
          <p:nvPr>
            <p:ph idx="1"/>
          </p:nvPr>
        </p:nvSpPr>
        <p:spPr>
          <a:xfrm>
            <a:off x="1097280" y="2249423"/>
            <a:ext cx="10262382" cy="4210361"/>
          </a:xfrm>
        </p:spPr>
        <p:txBody>
          <a:bodyPr>
            <a:noAutofit/>
          </a:bodyPr>
          <a:lstStyle/>
          <a:p>
            <a:pPr>
              <a:spcBef>
                <a:spcPts val="500"/>
              </a:spcBef>
              <a:spcAft>
                <a:spcPts val="300"/>
              </a:spcAft>
              <a:buClr>
                <a:schemeClr val="accent2"/>
              </a:buClr>
              <a:buFont typeface="Wingdings" charset="2"/>
              <a:buChar char="v"/>
            </a:pPr>
            <a:r>
              <a:rPr lang="es-ES_tradnl" sz="2400" dirty="0" smtClean="0"/>
              <a:t>Sugerencia </a:t>
            </a:r>
          </a:p>
          <a:p>
            <a:pPr>
              <a:spcBef>
                <a:spcPts val="500"/>
              </a:spcBef>
              <a:spcAft>
                <a:spcPts val="300"/>
              </a:spcAft>
              <a:buClr>
                <a:schemeClr val="accent2"/>
              </a:buClr>
              <a:buFont typeface="Wingdings" charset="2"/>
              <a:buChar char="v"/>
            </a:pPr>
            <a:r>
              <a:rPr lang="es-ES_tradnl" sz="2400" dirty="0" smtClean="0"/>
              <a:t>Administrar </a:t>
            </a:r>
            <a:r>
              <a:rPr lang="es-ES_tradnl" sz="2400" dirty="0"/>
              <a:t>las expectativas de las partes interesadas al involucrarlas es crucial para el éxito del proyecto, ya que mantiene sus expectativas en línea con las metas, los objetivos y los requisitos del proyecto, tal como se establece en el plan de gestión del proyecto. </a:t>
            </a:r>
            <a:endParaRPr lang="es-ES_tradnl" sz="2400" dirty="0" smtClean="0"/>
          </a:p>
          <a:p>
            <a:pPr>
              <a:spcBef>
                <a:spcPts val="500"/>
              </a:spcBef>
              <a:spcAft>
                <a:spcPts val="300"/>
              </a:spcAft>
              <a:buClr>
                <a:schemeClr val="accent2"/>
              </a:buClr>
              <a:buFont typeface="Wingdings" charset="2"/>
              <a:buChar char="v"/>
            </a:pPr>
            <a:r>
              <a:rPr lang="es-ES_tradnl" sz="2400" dirty="0" smtClean="0"/>
              <a:t>De </a:t>
            </a:r>
            <a:r>
              <a:rPr lang="es-ES_tradnl" sz="2400" dirty="0"/>
              <a:t>lo contrario, </a:t>
            </a:r>
            <a:r>
              <a:rPr lang="es-ES_tradnl" sz="2400" dirty="0" smtClean="0"/>
              <a:t>la definición </a:t>
            </a:r>
            <a:r>
              <a:rPr lang="es-ES_tradnl" sz="2400" dirty="0"/>
              <a:t>de éxito </a:t>
            </a:r>
            <a:r>
              <a:rPr lang="es-ES_tradnl" sz="2400" dirty="0" smtClean="0"/>
              <a:t>de los </a:t>
            </a:r>
            <a:r>
              <a:rPr lang="es-ES_tradnl" sz="2400" dirty="0" err="1" smtClean="0"/>
              <a:t>stakeholders</a:t>
            </a:r>
            <a:r>
              <a:rPr lang="es-ES_tradnl" sz="2400" dirty="0" smtClean="0"/>
              <a:t> será </a:t>
            </a:r>
            <a:r>
              <a:rPr lang="es-ES_tradnl" sz="2400" dirty="0"/>
              <a:t>diferente de su definición de éxito, y el proyecto fracasará a sus ojos incluso si tuvo éxito de acuerdo con el plan de gestión del proyecto</a:t>
            </a:r>
            <a:r>
              <a:rPr lang="es-ES_tradnl" sz="2400" dirty="0" smtClean="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93</a:t>
            </a:fld>
            <a:endParaRPr lang="en-US" sz="1600"/>
          </a:p>
        </p:txBody>
      </p:sp>
    </p:spTree>
    <p:extLst>
      <p:ext uri="{BB962C8B-B14F-4D97-AF65-F5344CB8AC3E}">
        <p14:creationId xmlns:p14="http://schemas.microsoft.com/office/powerpoint/2010/main" val="1810924071"/>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Stakeholder Engagement</a:t>
            </a:r>
          </a:p>
        </p:txBody>
      </p:sp>
      <p:sp>
        <p:nvSpPr>
          <p:cNvPr id="3" name="Marcador de contenido 2"/>
          <p:cNvSpPr>
            <a:spLocks noGrp="1"/>
          </p:cNvSpPr>
          <p:nvPr>
            <p:ph idx="1"/>
          </p:nvPr>
        </p:nvSpPr>
        <p:spPr>
          <a:xfrm>
            <a:off x="1097280" y="1899139"/>
            <a:ext cx="10262382" cy="4560646"/>
          </a:xfrm>
        </p:spPr>
        <p:txBody>
          <a:bodyPr>
            <a:noAutofit/>
          </a:bodyPr>
          <a:lstStyle/>
          <a:p>
            <a:pPr>
              <a:spcBef>
                <a:spcPts val="500"/>
              </a:spcBef>
              <a:spcAft>
                <a:spcPts val="300"/>
              </a:spcAft>
              <a:buClr>
                <a:schemeClr val="accent2"/>
              </a:buClr>
              <a:buFont typeface="Wingdings" charset="2"/>
              <a:buChar char="v"/>
            </a:pPr>
            <a:r>
              <a:rPr lang="es-ES_tradnl" sz="2400" dirty="0"/>
              <a:t>¿Cómo realiza la </a:t>
            </a:r>
            <a:r>
              <a:rPr lang="es-ES_tradnl" sz="2400" dirty="0" err="1"/>
              <a:t>gesti</a:t>
            </a:r>
            <a:r>
              <a:rPr lang="es-ES" sz="2400" dirty="0" err="1"/>
              <a:t>ón</a:t>
            </a:r>
            <a:r>
              <a:rPr lang="es-ES" sz="2400" dirty="0"/>
              <a:t> de la participación de los </a:t>
            </a:r>
            <a:r>
              <a:rPr lang="es-ES_tradnl" sz="2400" dirty="0" err="1"/>
              <a:t>stakeholders</a:t>
            </a:r>
            <a:r>
              <a:rPr lang="es-ES_tradnl" sz="2400" dirty="0"/>
              <a:t>? El cómo de la tarea tiene tres dimensiones</a:t>
            </a:r>
            <a:r>
              <a:rPr lang="es-ES_tradnl" sz="2400" dirty="0" smtClean="0"/>
              <a:t>.</a:t>
            </a:r>
          </a:p>
          <a:p>
            <a:pPr>
              <a:spcBef>
                <a:spcPts val="500"/>
              </a:spcBef>
              <a:spcAft>
                <a:spcPts val="300"/>
              </a:spcAft>
              <a:buClr>
                <a:schemeClr val="accent2"/>
              </a:buClr>
              <a:buFont typeface="Wingdings" charset="2"/>
              <a:buChar char="v"/>
            </a:pPr>
            <a:endParaRPr lang="es-ES_tradnl" sz="2400" dirty="0"/>
          </a:p>
          <a:p>
            <a:pPr>
              <a:spcBef>
                <a:spcPts val="500"/>
              </a:spcBef>
              <a:spcAft>
                <a:spcPts val="300"/>
              </a:spcAft>
              <a:buClr>
                <a:schemeClr val="accent2"/>
              </a:buClr>
              <a:buFont typeface="Wingdings" charset="2"/>
              <a:buChar char="v"/>
            </a:pPr>
            <a:r>
              <a:rPr lang="es-ES_tradnl" sz="2400" i="1" dirty="0"/>
              <a:t>Gestionar el compromiso de las partes interesadas de acuerdo con una estrategia.</a:t>
            </a:r>
            <a:r>
              <a:rPr lang="es-ES_tradnl" sz="2400" dirty="0"/>
              <a:t> Esta estrategia e información sobre cómo gestionar las expectativas de los interesados ​​mediante su participación se encuentran en el plan de compromiso </a:t>
            </a:r>
            <a:r>
              <a:rPr lang="es-ES_tradnl" sz="2400" dirty="0" smtClean="0"/>
              <a:t>o </a:t>
            </a:r>
            <a:r>
              <a:rPr lang="es-ES_tradnl" sz="2400" dirty="0" err="1" smtClean="0"/>
              <a:t>participaci</a:t>
            </a:r>
            <a:r>
              <a:rPr lang="es-ES" sz="2400" dirty="0" err="1" smtClean="0"/>
              <a:t>ón</a:t>
            </a:r>
            <a:r>
              <a:rPr lang="es-ES" sz="2400" dirty="0" smtClean="0"/>
              <a:t> </a:t>
            </a:r>
            <a:r>
              <a:rPr lang="es-ES_tradnl" sz="2400" dirty="0" smtClean="0"/>
              <a:t>de </a:t>
            </a:r>
            <a:r>
              <a:rPr lang="es-ES_tradnl" sz="2400" dirty="0"/>
              <a:t>los interesados.</a:t>
            </a:r>
          </a:p>
          <a:p>
            <a:pPr>
              <a:spcBef>
                <a:spcPts val="500"/>
              </a:spcBef>
              <a:spcAft>
                <a:spcPts val="300"/>
              </a:spcAft>
              <a:buClr>
                <a:schemeClr val="accent2"/>
              </a:buClr>
              <a:buFont typeface="Wingdings" charset="2"/>
              <a:buChar char="v"/>
            </a:pP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94</a:t>
            </a:fld>
            <a:endParaRPr lang="en-US" sz="1600"/>
          </a:p>
        </p:txBody>
      </p:sp>
    </p:spTree>
    <p:extLst>
      <p:ext uri="{BB962C8B-B14F-4D97-AF65-F5344CB8AC3E}">
        <p14:creationId xmlns:p14="http://schemas.microsoft.com/office/powerpoint/2010/main" val="1945959695"/>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Stakeholder Engagement</a:t>
            </a:r>
          </a:p>
        </p:txBody>
      </p:sp>
      <p:sp>
        <p:nvSpPr>
          <p:cNvPr id="3" name="Marcador de contenido 2"/>
          <p:cNvSpPr>
            <a:spLocks noGrp="1"/>
          </p:cNvSpPr>
          <p:nvPr>
            <p:ph idx="1"/>
          </p:nvPr>
        </p:nvSpPr>
        <p:spPr>
          <a:xfrm>
            <a:off x="1097280" y="2084831"/>
            <a:ext cx="10262382" cy="4374953"/>
          </a:xfrm>
        </p:spPr>
        <p:txBody>
          <a:bodyPr>
            <a:noAutofit/>
          </a:bodyPr>
          <a:lstStyle/>
          <a:p>
            <a:pPr>
              <a:spcBef>
                <a:spcPts val="500"/>
              </a:spcBef>
              <a:spcAft>
                <a:spcPts val="300"/>
              </a:spcAft>
              <a:buClr>
                <a:schemeClr val="accent2"/>
              </a:buClr>
              <a:buFont typeface="Wingdings" charset="2"/>
              <a:buChar char="v"/>
            </a:pPr>
            <a:r>
              <a:rPr lang="es-ES_tradnl" sz="2400" i="1" dirty="0" smtClean="0"/>
              <a:t>Identifique </a:t>
            </a:r>
            <a:r>
              <a:rPr lang="es-ES_tradnl" sz="2400" i="1" dirty="0"/>
              <a:t>a las partes interesadas correctas para comunicarse.</a:t>
            </a:r>
            <a:r>
              <a:rPr lang="es-ES_tradnl" sz="2400" dirty="0"/>
              <a:t> Una lista de partes interesadas e información sobre ellos se encuentra en el </a:t>
            </a:r>
            <a:r>
              <a:rPr lang="es-ES_tradnl" sz="2400" u="sng" dirty="0"/>
              <a:t>registro de partes interesadas</a:t>
            </a:r>
            <a:r>
              <a:rPr lang="es-ES_tradnl" sz="2400" dirty="0"/>
              <a:t>. Además, puede utilizar el plan de gestión de riesgos para conocer las categorías de riesgo, la tolerancia al riesgo y el formato de informe en el contexto de las partes interesadas. Esta es información que utilizará para administrar el compromiso de los interesados</a:t>
            </a:r>
            <a:r>
              <a:rPr lang="es-ES_tradnl" sz="2400" dirty="0" smtClean="0"/>
              <a:t>.</a:t>
            </a:r>
          </a:p>
          <a:p>
            <a:pPr>
              <a:spcBef>
                <a:spcPts val="500"/>
              </a:spcBef>
              <a:spcAft>
                <a:spcPts val="300"/>
              </a:spcAft>
              <a:buClr>
                <a:schemeClr val="accent2"/>
              </a:buClr>
              <a:buFont typeface="Wingdings" charset="2"/>
              <a:buChar char="v"/>
            </a:pPr>
            <a:r>
              <a:rPr lang="es-ES_tradnl" sz="2400" i="1" dirty="0" smtClean="0"/>
              <a:t>Comunicarse </a:t>
            </a:r>
            <a:r>
              <a:rPr lang="es-ES_tradnl" sz="2400" i="1" dirty="0"/>
              <a:t>con las partes interesadas para gestionar su compromiso con el proyecto. </a:t>
            </a:r>
            <a:r>
              <a:rPr lang="es-ES_tradnl" sz="2400" dirty="0"/>
              <a:t>Utilice el </a:t>
            </a:r>
            <a:r>
              <a:rPr lang="es-ES_tradnl" sz="2400" u="sng" dirty="0"/>
              <a:t>plan de gestión de la comunicación </a:t>
            </a:r>
            <a:r>
              <a:rPr lang="es-ES_tradnl" sz="2400" dirty="0"/>
              <a:t>como una guía para la comunicación de las partes interesadas con respecto a los métodos, la tecnología y el formato a utilizar.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95</a:t>
            </a:fld>
            <a:endParaRPr lang="en-US" sz="1600"/>
          </a:p>
        </p:txBody>
      </p:sp>
    </p:spTree>
    <p:extLst>
      <p:ext uri="{BB962C8B-B14F-4D97-AF65-F5344CB8AC3E}">
        <p14:creationId xmlns:p14="http://schemas.microsoft.com/office/powerpoint/2010/main" val="1566457306"/>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Stakeholder Engagement</a:t>
            </a:r>
          </a:p>
        </p:txBody>
      </p:sp>
      <p:sp>
        <p:nvSpPr>
          <p:cNvPr id="3" name="Marcador de contenido 2"/>
          <p:cNvSpPr>
            <a:spLocks noGrp="1"/>
          </p:cNvSpPr>
          <p:nvPr>
            <p:ph idx="1"/>
          </p:nvPr>
        </p:nvSpPr>
        <p:spPr>
          <a:xfrm>
            <a:off x="1097280" y="1990579"/>
            <a:ext cx="10262382" cy="4560646"/>
          </a:xfrm>
        </p:spPr>
        <p:txBody>
          <a:bodyPr>
            <a:noAutofit/>
          </a:bodyPr>
          <a:lstStyle/>
          <a:p>
            <a:pPr>
              <a:spcBef>
                <a:spcPts val="500"/>
              </a:spcBef>
              <a:spcAft>
                <a:spcPts val="300"/>
              </a:spcAft>
              <a:buClr>
                <a:schemeClr val="accent2"/>
              </a:buClr>
              <a:buFont typeface="Wingdings" charset="2"/>
              <a:buChar char="v"/>
            </a:pPr>
            <a:r>
              <a:rPr lang="es-ES_tradnl" sz="2250" dirty="0"/>
              <a:t>Mientras se comunica para administrar </a:t>
            </a:r>
            <a:r>
              <a:rPr lang="es-ES_tradnl" sz="2250" dirty="0" smtClean="0"/>
              <a:t>las expectativas de los </a:t>
            </a:r>
            <a:r>
              <a:rPr lang="es-ES_tradnl" sz="2250" dirty="0" err="1" smtClean="0"/>
              <a:t>stakeholders</a:t>
            </a:r>
            <a:r>
              <a:rPr lang="es-ES_tradnl" sz="2250" dirty="0" smtClean="0"/>
              <a:t>, </a:t>
            </a:r>
            <a:r>
              <a:rPr lang="es-ES_tradnl" sz="2250" dirty="0"/>
              <a:t>estará abordando sus inquietudes y problemas, para lo cual necesitará el registro de problemas para documentar y hacer un seguimiento del estado de esos problemas. </a:t>
            </a:r>
            <a:endParaRPr lang="es-ES_tradnl" sz="2250" dirty="0" smtClean="0"/>
          </a:p>
          <a:p>
            <a:pPr>
              <a:spcBef>
                <a:spcPts val="500"/>
              </a:spcBef>
              <a:spcAft>
                <a:spcPts val="300"/>
              </a:spcAft>
              <a:buClr>
                <a:schemeClr val="accent2"/>
              </a:buClr>
              <a:buFont typeface="Wingdings" charset="2"/>
              <a:buChar char="v"/>
            </a:pPr>
            <a:r>
              <a:rPr lang="es-ES_tradnl" sz="2250" dirty="0" smtClean="0"/>
              <a:t>Debido </a:t>
            </a:r>
            <a:r>
              <a:rPr lang="es-ES_tradnl" sz="2250" dirty="0"/>
              <a:t>a que es un proceso continuo a lo largo del proyecto, estará registrando regularmente las lecciones aprendidas en el registro de lecciones aprendidas para luego usarlas para mejorar el proceso</a:t>
            </a:r>
            <a:r>
              <a:rPr lang="es-ES_tradnl" sz="2250" dirty="0" smtClean="0"/>
              <a:t>.</a:t>
            </a:r>
          </a:p>
          <a:p>
            <a:pPr>
              <a:spcBef>
                <a:spcPts val="500"/>
              </a:spcBef>
              <a:spcAft>
                <a:spcPts val="300"/>
              </a:spcAft>
              <a:buClr>
                <a:schemeClr val="accent2"/>
              </a:buClr>
              <a:buFont typeface="Wingdings" charset="2"/>
              <a:buChar char="v"/>
            </a:pPr>
            <a:r>
              <a:rPr lang="es-ES_tradnl" sz="2250" dirty="0" smtClean="0"/>
              <a:t>Al </a:t>
            </a:r>
            <a:r>
              <a:rPr lang="es-ES_tradnl" sz="2250" dirty="0"/>
              <a:t>abordar las inquietudes y problemas de los interesados, usted o ellos generarán solicitudes de cambio, para lo cual necesitará un plan de administración de cambios que describa el proceso para enviar, evaluar e implementar los cambios y, por supuesto, el registro de cambios para documentar y administrar las solicitudes de cambio. Los planes y otros documentos enumerados en </a:t>
            </a:r>
            <a:r>
              <a:rPr lang="es-ES_tradnl" sz="2250" dirty="0" smtClean="0"/>
              <a:t>la </a:t>
            </a:r>
            <a:r>
              <a:rPr lang="es-ES_tradnl" sz="2250" dirty="0"/>
              <a:t>columnas de </a:t>
            </a:r>
            <a:r>
              <a:rPr lang="es-ES_tradnl" sz="2250" dirty="0" smtClean="0"/>
              <a:t>output de </a:t>
            </a:r>
            <a:r>
              <a:rPr lang="es-ES_tradnl" sz="2250" dirty="0"/>
              <a:t>la Tabla 8-6 se actualizan para reflejar estos cambios</a:t>
            </a:r>
            <a:r>
              <a:rPr lang="es-ES_tradnl" sz="2250" dirty="0" smtClean="0"/>
              <a:t>. </a:t>
            </a:r>
            <a:endParaRPr lang="es-ES_tradnl" sz="225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96</a:t>
            </a:fld>
            <a:endParaRPr lang="en-US" sz="1600"/>
          </a:p>
        </p:txBody>
      </p:sp>
    </p:spTree>
    <p:extLst>
      <p:ext uri="{BB962C8B-B14F-4D97-AF65-F5344CB8AC3E}">
        <p14:creationId xmlns:p14="http://schemas.microsoft.com/office/powerpoint/2010/main" val="948605823"/>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Stakeholder Engagement</a:t>
            </a:r>
          </a:p>
        </p:txBody>
      </p:sp>
      <p:sp>
        <p:nvSpPr>
          <p:cNvPr id="3" name="Marcador de contenido 2"/>
          <p:cNvSpPr>
            <a:spLocks noGrp="1"/>
          </p:cNvSpPr>
          <p:nvPr>
            <p:ph idx="1"/>
          </p:nvPr>
        </p:nvSpPr>
        <p:spPr>
          <a:xfrm>
            <a:off x="1097280" y="2212847"/>
            <a:ext cx="10262382" cy="4246937"/>
          </a:xfrm>
        </p:spPr>
        <p:txBody>
          <a:bodyPr>
            <a:noAutofit/>
          </a:bodyPr>
          <a:lstStyle/>
          <a:p>
            <a:pPr>
              <a:spcBef>
                <a:spcPts val="500"/>
              </a:spcBef>
              <a:spcAft>
                <a:spcPts val="300"/>
              </a:spcAft>
              <a:buClr>
                <a:schemeClr val="accent2"/>
              </a:buClr>
              <a:buFont typeface="Wingdings" charset="2"/>
              <a:buChar char="v"/>
            </a:pPr>
            <a:r>
              <a:rPr lang="es-ES_tradnl" sz="2400" dirty="0" smtClean="0"/>
              <a:t>El elemento de solicitudes de cambio es el resultado principal del proceso </a:t>
            </a:r>
            <a:r>
              <a:rPr lang="en-US" sz="2400" dirty="0" smtClean="0"/>
              <a:t>Manage Stakeholder Engagement</a:t>
            </a:r>
            <a:r>
              <a:rPr lang="es-ES_tradnl" sz="2400" dirty="0" smtClean="0"/>
              <a:t>.</a:t>
            </a:r>
          </a:p>
          <a:p>
            <a:pPr>
              <a:spcBef>
                <a:spcPts val="500"/>
              </a:spcBef>
              <a:spcAft>
                <a:spcPts val="300"/>
              </a:spcAft>
              <a:buClr>
                <a:schemeClr val="accent2"/>
              </a:buClr>
              <a:buFont typeface="Wingdings" charset="2"/>
              <a:buChar char="v"/>
            </a:pPr>
            <a:endParaRPr lang="es-ES_tradnl" sz="2400" dirty="0" smtClean="0"/>
          </a:p>
          <a:p>
            <a:pPr>
              <a:spcBef>
                <a:spcPts val="500"/>
              </a:spcBef>
              <a:spcAft>
                <a:spcPts val="300"/>
              </a:spcAft>
              <a:buClr>
                <a:schemeClr val="accent2"/>
              </a:buClr>
              <a:buFont typeface="Wingdings" charset="2"/>
              <a:buChar char="v"/>
            </a:pPr>
            <a:r>
              <a:rPr lang="es-ES_tradnl" sz="2400" dirty="0" smtClean="0"/>
              <a:t>Nota</a:t>
            </a:r>
            <a:r>
              <a:rPr lang="es-ES_tradnl" sz="2400" dirty="0"/>
              <a:t>: </a:t>
            </a:r>
            <a:endParaRPr lang="es-ES_tradnl" sz="2400" dirty="0" smtClean="0"/>
          </a:p>
          <a:p>
            <a:pPr>
              <a:spcBef>
                <a:spcPts val="500"/>
              </a:spcBef>
              <a:spcAft>
                <a:spcPts val="300"/>
              </a:spcAft>
              <a:buClr>
                <a:schemeClr val="accent2"/>
              </a:buClr>
              <a:buFont typeface="Wingdings" charset="2"/>
              <a:buChar char="v"/>
            </a:pPr>
            <a:r>
              <a:rPr lang="es-ES_tradnl" sz="2400" dirty="0" smtClean="0"/>
              <a:t>Es </a:t>
            </a:r>
            <a:r>
              <a:rPr lang="es-ES_tradnl" sz="2400" dirty="0"/>
              <a:t>su responsabilidad resolver los problemas de manera oportuna para mantener una relación constructiva con las partes interesadas. Sin embargo, la resolución puede provocar solicitudes de cambio para el </a:t>
            </a:r>
            <a:r>
              <a:rPr lang="es-ES_tradnl" sz="2400" dirty="0" smtClean="0"/>
              <a:t>proyecto, </a:t>
            </a:r>
            <a:r>
              <a:rPr lang="es-ES_tradnl" sz="2400" dirty="0"/>
              <a:t>que debe pasar por el proceso adecuado de evaluación y aprobación antes de que se implementen, obviamente</a:t>
            </a:r>
            <a:r>
              <a:rPr lang="es-ES_tradnl" sz="2400" dirty="0" smtClean="0"/>
              <a:t>.</a:t>
            </a:r>
            <a:endParaRPr lang="es-ES_tradnl"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97</a:t>
            </a:fld>
            <a:endParaRPr lang="en-US" sz="1600"/>
          </a:p>
        </p:txBody>
      </p:sp>
    </p:spTree>
    <p:extLst>
      <p:ext uri="{BB962C8B-B14F-4D97-AF65-F5344CB8AC3E}">
        <p14:creationId xmlns:p14="http://schemas.microsoft.com/office/powerpoint/2010/main" val="1800741310"/>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a:t>Managing Stakeholder Engagement</a:t>
            </a:r>
          </a:p>
        </p:txBody>
      </p:sp>
      <p:sp>
        <p:nvSpPr>
          <p:cNvPr id="3" name="Marcador de contenido 2"/>
          <p:cNvSpPr>
            <a:spLocks noGrp="1"/>
          </p:cNvSpPr>
          <p:nvPr>
            <p:ph idx="1"/>
          </p:nvPr>
        </p:nvSpPr>
        <p:spPr>
          <a:xfrm>
            <a:off x="1097280" y="2285999"/>
            <a:ext cx="10262382" cy="4173785"/>
          </a:xfrm>
        </p:spPr>
        <p:txBody>
          <a:bodyPr>
            <a:noAutofit/>
          </a:bodyPr>
          <a:lstStyle/>
          <a:p>
            <a:pPr>
              <a:spcBef>
                <a:spcPts val="500"/>
              </a:spcBef>
              <a:spcAft>
                <a:spcPts val="300"/>
              </a:spcAft>
              <a:buClr>
                <a:schemeClr val="accent2"/>
              </a:buClr>
              <a:buFont typeface="Wingdings" charset="2"/>
              <a:buChar char="v"/>
            </a:pPr>
            <a:r>
              <a:rPr lang="es-ES_tradnl" sz="2400" dirty="0"/>
              <a:t>Es importante documentar su experiencia en la gestión de las expectativas de las partes interesadas, que incluye las causas de los problemas, cómo se resolvieron los problemas, las lecciones aprendidas, etc. </a:t>
            </a:r>
            <a:endParaRPr lang="es-ES_tradnl" sz="2400" dirty="0" smtClean="0"/>
          </a:p>
          <a:p>
            <a:pPr>
              <a:spcBef>
                <a:spcPts val="500"/>
              </a:spcBef>
              <a:spcAft>
                <a:spcPts val="300"/>
              </a:spcAft>
              <a:buClr>
                <a:schemeClr val="accent2"/>
              </a:buClr>
              <a:buFont typeface="Wingdings" charset="2"/>
              <a:buChar char="v"/>
            </a:pPr>
            <a:r>
              <a:rPr lang="es-ES_tradnl" sz="2400" dirty="0" smtClean="0"/>
              <a:t>Esto </a:t>
            </a:r>
            <a:r>
              <a:rPr lang="es-ES_tradnl" sz="2400" dirty="0"/>
              <a:t>se agregará a los activos del proceso organizativo y será útil para los próximos proyectos y como un registro a lo largo del ciclo de vida del proyecto actual. </a:t>
            </a:r>
            <a:endParaRPr lang="es-ES_tradnl" sz="2400" dirty="0" smtClean="0"/>
          </a:p>
          <a:p>
            <a:pPr>
              <a:spcBef>
                <a:spcPts val="500"/>
              </a:spcBef>
              <a:spcAft>
                <a:spcPts val="300"/>
              </a:spcAft>
              <a:buClr>
                <a:schemeClr val="accent2"/>
              </a:buClr>
              <a:buFont typeface="Wingdings" charset="2"/>
              <a:buChar char="v"/>
            </a:pPr>
            <a:r>
              <a:rPr lang="es-ES_tradnl" sz="2400" dirty="0" smtClean="0"/>
              <a:t>Dado </a:t>
            </a:r>
            <a:r>
              <a:rPr lang="es-ES_tradnl" sz="2400" dirty="0"/>
              <a:t>que la participación de los interesados en el proyecto debe continuar a lo largo de la vida del proyecto, debe ser monitoreado.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98</a:t>
            </a:fld>
            <a:endParaRPr lang="en-US" sz="1600"/>
          </a:p>
        </p:txBody>
      </p:sp>
    </p:spTree>
    <p:extLst>
      <p:ext uri="{BB962C8B-B14F-4D97-AF65-F5344CB8AC3E}">
        <p14:creationId xmlns:p14="http://schemas.microsoft.com/office/powerpoint/2010/main" val="1681590357"/>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99</a:t>
            </a:fld>
            <a:endParaRPr lang="en-US" sz="1600" dirty="0"/>
          </a:p>
        </p:txBody>
      </p:sp>
      <p:sp>
        <p:nvSpPr>
          <p:cNvPr id="6" name="Título 1"/>
          <p:cNvSpPr txBox="1">
            <a:spLocks/>
          </p:cNvSpPr>
          <p:nvPr/>
        </p:nvSpPr>
        <p:spPr>
          <a:xfrm>
            <a:off x="463163" y="590089"/>
            <a:ext cx="7821301" cy="1293575"/>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3400" dirty="0"/>
              <a:t>Managing Stakeholder Engagement</a:t>
            </a:r>
          </a:p>
        </p:txBody>
      </p:sp>
      <p:pic>
        <p:nvPicPr>
          <p:cNvPr id="4" name="Imagen 3"/>
          <p:cNvPicPr>
            <a:picLocks noChangeAspect="1"/>
          </p:cNvPicPr>
          <p:nvPr/>
        </p:nvPicPr>
        <p:blipFill rotWithShape="1">
          <a:blip r:embed="rId3"/>
          <a:srcRect t="59740"/>
          <a:stretch/>
        </p:blipFill>
        <p:spPr>
          <a:xfrm>
            <a:off x="1068153" y="2011681"/>
            <a:ext cx="10064094" cy="2410760"/>
          </a:xfrm>
          <a:prstGeom prst="rect">
            <a:avLst/>
          </a:prstGeom>
        </p:spPr>
      </p:pic>
    </p:spTree>
    <p:extLst>
      <p:ext uri="{BB962C8B-B14F-4D97-AF65-F5344CB8AC3E}">
        <p14:creationId xmlns:p14="http://schemas.microsoft.com/office/powerpoint/2010/main" val="873620049"/>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38746</TotalTime>
  <Words>12472</Words>
  <Application>Microsoft Macintosh PowerPoint</Application>
  <PresentationFormat>Panorámica</PresentationFormat>
  <Paragraphs>800</Paragraphs>
  <Slides>140</Slides>
  <Notes>36</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140</vt:i4>
      </vt:variant>
    </vt:vector>
  </HeadingPairs>
  <TitlesOfParts>
    <vt:vector size="145" baseType="lpstr">
      <vt:lpstr>Calibri</vt:lpstr>
      <vt:lpstr>Calibri (Cuerpo)</vt:lpstr>
      <vt:lpstr>Calibri Light</vt:lpstr>
      <vt:lpstr>Wingdings</vt:lpstr>
      <vt:lpstr>Retrospección</vt:lpstr>
      <vt:lpstr>Presentación de PowerPoint</vt:lpstr>
      <vt:lpstr>Presentación de PowerPoint</vt:lpstr>
      <vt:lpstr>Bibliografía</vt:lpstr>
      <vt:lpstr>Presentación de PowerPoint</vt:lpstr>
      <vt:lpstr>Project Resource Management </vt:lpstr>
      <vt:lpstr>Presentación de PowerPoint</vt:lpstr>
      <vt:lpstr>Introducción</vt:lpstr>
      <vt:lpstr>Introducción</vt:lpstr>
      <vt:lpstr>Resource Management: Big Picture</vt:lpstr>
      <vt:lpstr>Presentación de PowerPoint</vt:lpstr>
      <vt:lpstr>Resource Management: Big Picture</vt:lpstr>
      <vt:lpstr>Resource Management: Big Picture</vt:lpstr>
      <vt:lpstr>Resource Management: Big Picture</vt:lpstr>
      <vt:lpstr>Resource Management: Big Picture</vt:lpstr>
      <vt:lpstr>Presentación de PowerPoint</vt:lpstr>
      <vt:lpstr>Developing the Resource Plan</vt:lpstr>
      <vt:lpstr>Developing the Resource Plan</vt:lpstr>
      <vt:lpstr>Presentación de PowerPoint</vt:lpstr>
      <vt:lpstr>Estimating Activity Resources</vt:lpstr>
      <vt:lpstr>Presentación de PowerPoint</vt:lpstr>
      <vt:lpstr>Acquiring Project Resources</vt:lpstr>
      <vt:lpstr>Presentación de PowerPoint</vt:lpstr>
      <vt:lpstr>Developing the Project Team</vt:lpstr>
      <vt:lpstr>Developing the Project Team</vt:lpstr>
      <vt:lpstr>Developing the Project Team</vt:lpstr>
      <vt:lpstr>Presentación de PowerPoint</vt:lpstr>
      <vt:lpstr>Developing the Project Team</vt:lpstr>
      <vt:lpstr>Managing the Project Team</vt:lpstr>
      <vt:lpstr>Managing the Project Team</vt:lpstr>
      <vt:lpstr>Presentación de PowerPoint</vt:lpstr>
      <vt:lpstr>Motivating Your Team</vt:lpstr>
      <vt:lpstr>Motivating Your Team</vt:lpstr>
      <vt:lpstr>Controlling Project Resources</vt:lpstr>
      <vt:lpstr>Presentación de PowerPoint</vt:lpstr>
      <vt:lpstr>Presentación de PowerPoint</vt:lpstr>
      <vt:lpstr>Project Cost Management </vt:lpstr>
      <vt:lpstr>Presentación de PowerPoint</vt:lpstr>
      <vt:lpstr>Introducción</vt:lpstr>
      <vt:lpstr>Project Cost Management: Big Picture</vt:lpstr>
      <vt:lpstr>Project Cost Management: Big Picture</vt:lpstr>
      <vt:lpstr>Presentación de PowerPoint</vt:lpstr>
      <vt:lpstr>Presentación de PowerPoint</vt:lpstr>
      <vt:lpstr>Developing Cost Management Plan</vt:lpstr>
      <vt:lpstr>Presentación de PowerPoint</vt:lpstr>
      <vt:lpstr>Developing Cost Management Plan</vt:lpstr>
      <vt:lpstr>Developing Cost Management Plan</vt:lpstr>
      <vt:lpstr>Developing Cost Management Plan</vt:lpstr>
      <vt:lpstr>Developing Cost Management Plan</vt:lpstr>
      <vt:lpstr>Developing Cost Management Plan</vt:lpstr>
      <vt:lpstr>Developing Cost Management Plan</vt:lpstr>
      <vt:lpstr>Developing Cost Management Plan</vt:lpstr>
      <vt:lpstr>Estimating Project Costs</vt:lpstr>
      <vt:lpstr>Presentación de PowerPoint</vt:lpstr>
      <vt:lpstr>Determining Project Budget</vt:lpstr>
      <vt:lpstr>Presentación de PowerPoint</vt:lpstr>
      <vt:lpstr>Determining Project Budget</vt:lpstr>
      <vt:lpstr>Determining Project Budget</vt:lpstr>
      <vt:lpstr>Determining Project Budget</vt:lpstr>
      <vt:lpstr>Determining Project Budget</vt:lpstr>
      <vt:lpstr>Controlling Costs</vt:lpstr>
      <vt:lpstr>Controlling Costs</vt:lpstr>
      <vt:lpstr>Controlling Costs</vt:lpstr>
      <vt:lpstr>Presentación de PowerPoint</vt:lpstr>
      <vt:lpstr>Scope, Schedule, and Cost: The Triple Constraint</vt:lpstr>
      <vt:lpstr>Scope, Schedule, and Cost: The Triple Constraint</vt:lpstr>
      <vt:lpstr>Scope, Schedule, and Cost: The Triple Constraint</vt:lpstr>
      <vt:lpstr>Scope, Schedule, and Cost: The Triple Constraint</vt:lpstr>
      <vt:lpstr>Presentación de PowerPoint</vt:lpstr>
      <vt:lpstr>Managing the Stakeholders </vt:lpstr>
      <vt:lpstr>Presentación de PowerPoint</vt:lpstr>
      <vt:lpstr>Introducción</vt:lpstr>
      <vt:lpstr>Introducción</vt:lpstr>
      <vt:lpstr>Project Stakeholder Management: Big Picture</vt:lpstr>
      <vt:lpstr>Presentación de PowerPoint</vt:lpstr>
      <vt:lpstr>Presentación de PowerPoint</vt:lpstr>
      <vt:lpstr>Project Stakeholder Management: Big Picture</vt:lpstr>
      <vt:lpstr>Identifying the Project Stakeholders</vt:lpstr>
      <vt:lpstr>Identifying the Project Stakeholders</vt:lpstr>
      <vt:lpstr>Identifying the Project Stakeholders</vt:lpstr>
      <vt:lpstr>Identifying the Project Stakeholders</vt:lpstr>
      <vt:lpstr>Identifying the Project Stakeholders</vt:lpstr>
      <vt:lpstr>Presentación de PowerPoint</vt:lpstr>
      <vt:lpstr>Identifying the Project Stakeholders</vt:lpstr>
      <vt:lpstr>Identifying the Project Stakeholders</vt:lpstr>
      <vt:lpstr>Planning Stakeholder Engagement</vt:lpstr>
      <vt:lpstr>Planning Stakeholder Engagement</vt:lpstr>
      <vt:lpstr>Presentación de PowerPoint</vt:lpstr>
      <vt:lpstr>Managing Stakeholder Engagement</vt:lpstr>
      <vt:lpstr>Managing Stakeholder Engagement</vt:lpstr>
      <vt:lpstr>Managing Stakeholder Engagement</vt:lpstr>
      <vt:lpstr>Managing Stakeholder Engagement</vt:lpstr>
      <vt:lpstr>Presentación de PowerPoint</vt:lpstr>
      <vt:lpstr>Managing Stakeholder Engagement</vt:lpstr>
      <vt:lpstr>Managing Stakeholder Engagement</vt:lpstr>
      <vt:lpstr>Managing Stakeholder Engagement</vt:lpstr>
      <vt:lpstr>Managing Stakeholder Engagement</vt:lpstr>
      <vt:lpstr>Managing Stakeholder Engagement</vt:lpstr>
      <vt:lpstr>Managing Stakeholder Engagement</vt:lpstr>
      <vt:lpstr>Presentación de PowerPoint</vt:lpstr>
      <vt:lpstr>Presentación de PowerPoint</vt:lpstr>
      <vt:lpstr>Monitoring Stakeholder Engagement</vt:lpstr>
      <vt:lpstr>Presentación de PowerPoint</vt:lpstr>
      <vt:lpstr>Presentación de PowerPoint</vt:lpstr>
      <vt:lpstr>Project Communication Management </vt:lpstr>
      <vt:lpstr>Presentación de PowerPoint</vt:lpstr>
      <vt:lpstr>Introducción</vt:lpstr>
      <vt:lpstr>Introducción</vt:lpstr>
      <vt:lpstr>Managing Project Communication: Big Picture</vt:lpstr>
      <vt:lpstr>Managing Project Communication: Big Picture</vt:lpstr>
      <vt:lpstr>Managing Project Communication: Big Picture</vt:lpstr>
      <vt:lpstr>Presentación de PowerPoint</vt:lpstr>
      <vt:lpstr>Managing Project Communication: Big Picture</vt:lpstr>
      <vt:lpstr>Presentación de PowerPoint</vt:lpstr>
      <vt:lpstr>Managing Project Communication: Big Picture</vt:lpstr>
      <vt:lpstr>Planning Project Communication</vt:lpstr>
      <vt:lpstr>Planning Project Communication</vt:lpstr>
      <vt:lpstr>Planning Project Communication</vt:lpstr>
      <vt:lpstr>Planning Project Communication</vt:lpstr>
      <vt:lpstr>Presentación de PowerPoint</vt:lpstr>
      <vt:lpstr>Project Communication Plan</vt:lpstr>
      <vt:lpstr>Project Communication Plan</vt:lpstr>
      <vt:lpstr>Project Communication Plan</vt:lpstr>
      <vt:lpstr>Project Communication Plan</vt:lpstr>
      <vt:lpstr>Manage Communication</vt:lpstr>
      <vt:lpstr>Presentación de PowerPoint</vt:lpstr>
      <vt:lpstr>Manage Communication</vt:lpstr>
      <vt:lpstr>Monitor Communication</vt:lpstr>
      <vt:lpstr>Monitor Communication</vt:lpstr>
      <vt:lpstr>Monitor Communication</vt:lpstr>
      <vt:lpstr>Monitor Communication</vt:lpstr>
      <vt:lpstr>Monitor Communication</vt:lpstr>
      <vt:lpstr>Monitor Communication</vt:lpstr>
      <vt:lpstr>Monitor Communication</vt:lpstr>
      <vt:lpstr>Monitor Communication</vt:lpstr>
      <vt:lpstr>Monitor Communication</vt:lpstr>
      <vt:lpstr>Monitor Communication</vt:lpstr>
      <vt:lpstr>Monitor Communication</vt:lpstr>
      <vt:lpstr>Monitor Communication</vt:lpstr>
      <vt:lpstr>EJERCICIO</vt:lpstr>
      <vt:lpstr>EJERCICIO</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500</cp:revision>
  <dcterms:created xsi:type="dcterms:W3CDTF">2018-09-05T16:34:01Z</dcterms:created>
  <dcterms:modified xsi:type="dcterms:W3CDTF">2019-06-06T22:46:04Z</dcterms:modified>
</cp:coreProperties>
</file>